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5" y="1"/>
            <a:ext cx="3169922" cy="1903121"/>
          </a:xfrm>
          <a:prstGeom prst="rect">
            <a:avLst/>
          </a:prstGeom>
          <a:noFill/>
          <a:ln>
            <a:noFill/>
          </a:ln>
        </p:spPr>
        <p:txBody>
          <a:bodyPr anchorCtr="0" anchor="t" bIns="84300" lIns="168625" spcFirstLastPara="1" rIns="168625" wrap="square" tIns="84300">
            <a:noAutofit/>
          </a:bodyPr>
          <a:lstStyle>
            <a:lvl1pPr lvl="0"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92" y="1"/>
            <a:ext cx="3169922" cy="1903121"/>
          </a:xfrm>
          <a:prstGeom prst="rect">
            <a:avLst/>
          </a:prstGeom>
          <a:noFill/>
          <a:ln>
            <a:noFill/>
          </a:ln>
        </p:spPr>
        <p:txBody>
          <a:bodyPr anchorCtr="0" anchor="t" bIns="84300" lIns="168625" spcFirstLastPara="1" rIns="168625" wrap="square" tIns="84300">
            <a:noAutofit/>
          </a:bodyPr>
          <a:lstStyle>
            <a:lvl1pPr lvl="0" marR="0" rtl="0" algn="r">
              <a:spcBef>
                <a:spcPts val="0"/>
              </a:spcBef>
              <a:spcAft>
                <a:spcPts val="0"/>
              </a:spcAft>
              <a:buSzPts val="1400"/>
              <a:buNone/>
              <a:defRPr b="0" i="0" sz="2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5" y="36027558"/>
            <a:ext cx="3169922" cy="1903117"/>
          </a:xfrm>
          <a:prstGeom prst="rect">
            <a:avLst/>
          </a:prstGeom>
          <a:noFill/>
          <a:ln>
            <a:noFill/>
          </a:ln>
        </p:spPr>
        <p:txBody>
          <a:bodyPr anchorCtr="0" anchor="b" bIns="84300" lIns="168625" spcFirstLastPara="1" rIns="168625" wrap="square" tIns="84300">
            <a:noAutofit/>
          </a:bodyPr>
          <a:lstStyle>
            <a:lvl1pPr lvl="0" marR="0" rtl="0" algn="l">
              <a:spcBef>
                <a:spcPts val="0"/>
              </a:spcBef>
              <a:spcAft>
                <a:spcPts val="0"/>
              </a:spcAft>
              <a:buSzPts val="1400"/>
              <a:buNone/>
              <a:defRPr b="0" i="0" sz="2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marR="0" rtl="0" algn="r">
              <a:spcBef>
                <a:spcPts val="0"/>
              </a:spcBef>
              <a:spcAft>
                <a:spcPts val="0"/>
              </a:spcAft>
              <a:buNone/>
            </a:pPr>
            <a:fld id="{00000000-1234-1234-1234-123412341234}" type="slidenum">
              <a:rPr b="0" i="0" lang="pt-BR" sz="2200" u="none" cap="none" strike="noStrike">
                <a:solidFill>
                  <a:schemeClr val="dk1"/>
                </a:solidFill>
                <a:latin typeface="Calibri"/>
                <a:ea typeface="Calibri"/>
                <a:cs typeface="Calibri"/>
                <a:sym typeface="Calibri"/>
              </a:rPr>
              <a:t>‹#›</a:t>
            </a:fld>
            <a:endParaRPr b="0" i="0" sz="2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179" name="Google Shape;179;p1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213" name="Google Shape;213;p1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219" name="Google Shape;219;p1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232" name="Google Shape;232;p1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240" name="Google Shape;240;p1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248" name="Google Shape;248;p1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6: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256" name="Google Shape;256;p1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7: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264" name="Google Shape;264;p1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272" name="Google Shape;272;p1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9: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280" name="Google Shape;280;p1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0: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287" name="Google Shape;287;p2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1: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294" name="Google Shape;294;p2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2: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301" name="Google Shape;301;p2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3: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309" name="Google Shape;309;p2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4: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317" name="Google Shape;317;p2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5: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325" name="Google Shape;325;p2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6: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333" name="Google Shape;333;p2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7: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339" name="Google Shape;339;p2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8: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350" name="Google Shape;350;p2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9: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361" name="Google Shape;361;p2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0: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377" name="Google Shape;377;p3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1: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392" name="Google Shape;392;p3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2: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405" name="Google Shape;405;p3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3: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412" name="Google Shape;412;p3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4: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419" name="Google Shape;419;p3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5: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427" name="Google Shape;427;p3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6: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434" name="Google Shape;434;p3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7: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441" name="Google Shape;441;p3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8: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446" name="Google Shape;446;p3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9: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452" name="Google Shape;452;p3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731522" y="18254135"/>
            <a:ext cx="5852160" cy="14935200"/>
          </a:xfrm>
          <a:prstGeom prst="rect">
            <a:avLst/>
          </a:prstGeom>
        </p:spPr>
        <p:txBody>
          <a:bodyPr anchorCtr="0" anchor="t" bIns="84300" lIns="168625" spcFirstLastPara="1" rIns="168625" wrap="square" tIns="84300">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3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arxiv.org/pdf/2003.06792v2" TargetMode="Externa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arxiv.org/pdf/2003.06792v2" TargetMode="External"/><Relationship Id="rId4" Type="http://schemas.openxmlformats.org/officeDocument/2006/relationships/hyperlink" Target="https://arxiv.org/pdf/2003.06792v2" TargetMode="External"/><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jpg"/><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drive.google.com/file/d/1tsm4b1q59ZaMnZ3RnG0ZlFtsY08yz4Ng/view?usp=sharing" TargetMode="Externa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forms.gle/ExfRxyVqT8hPA1jx9" TargetMode="Externa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1" Type="http://schemas.openxmlformats.org/officeDocument/2006/relationships/hyperlink" Target="https://colab.research.google.com/github/Rishit-dagli/MIRNet-TFJS/blob/main/MIRNet_TFJS.ipynb#scrollTo=1VEYuMMPEcQh" TargetMode="External"/><Relationship Id="rId10" Type="http://schemas.openxmlformats.org/officeDocument/2006/relationships/hyperlink" Target="https://keras.io/examples/vision/mirnet/" TargetMode="External"/><Relationship Id="rId13" Type="http://schemas.openxmlformats.org/officeDocument/2006/relationships/hyperlink" Target="https://link.springer.com/chapter/10.1007/978-3-030-67070-2_24" TargetMode="External"/><Relationship Id="rId12" Type="http://schemas.openxmlformats.org/officeDocument/2006/relationships/hyperlink" Target="https://colab.research.google.com/github/Rishit-dagli/MIRNet-TFJS/blob/main/MIRNet_Saved_Model.ipynb#scrollTo=eJTia8yDMzfp"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github.com/sayakpaul/MIRNet-TFLite-TRT" TargetMode="External"/><Relationship Id="rId4" Type="http://schemas.openxmlformats.org/officeDocument/2006/relationships/hyperlink" Target="https://github.com/bhattbhavesh91/low-light-image-enhancement-tutorial" TargetMode="External"/><Relationship Id="rId9" Type="http://schemas.openxmlformats.org/officeDocument/2006/relationships/hyperlink" Target="https://www.youtube.com/watch?v=BdJT3u71EDo" TargetMode="External"/><Relationship Id="rId14" Type="http://schemas.openxmlformats.org/officeDocument/2006/relationships/hyperlink" Target="https://rishit-dagli.github.io/MIRNet-TFJS/" TargetMode="External"/><Relationship Id="rId5" Type="http://schemas.openxmlformats.org/officeDocument/2006/relationships/hyperlink" Target="https://github.com/sayakpaul/MIRNet-TFLite-TRT?tab=readme-ov-file" TargetMode="External"/><Relationship Id="rId6" Type="http://schemas.openxmlformats.org/officeDocument/2006/relationships/hyperlink" Target="https://github.com/soumik12345/MIRNet/?tab=readme-ov-file" TargetMode="External"/><Relationship Id="rId7" Type="http://schemas.openxmlformats.org/officeDocument/2006/relationships/hyperlink" Target="https://arxiv.org/pdf/2003.06792v2" TargetMode="External"/><Relationship Id="rId8" Type="http://schemas.openxmlformats.org/officeDocument/2006/relationships/hyperlink" Target="https://www.youtube.com/watch?v=BMza5yrwZ9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ctrTitle"/>
          </p:nvPr>
        </p:nvSpPr>
        <p:spPr>
          <a:xfrm>
            <a:off x="1524000" y="819807"/>
            <a:ext cx="9144000" cy="2690156"/>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b="1" i="1" lang="pt-BR"/>
              <a:t>miRNET</a:t>
            </a:r>
            <a:br>
              <a:rPr b="1" i="1" lang="pt-BR"/>
            </a:br>
            <a:endParaRPr b="1" i="1"/>
          </a:p>
        </p:txBody>
      </p:sp>
      <p:sp>
        <p:nvSpPr>
          <p:cNvPr id="90" name="Google Shape;90;p13"/>
          <p:cNvSpPr txBox="1"/>
          <p:nvPr/>
        </p:nvSpPr>
        <p:spPr>
          <a:xfrm>
            <a:off x="7915801" y="5780602"/>
            <a:ext cx="400434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000" u="none" cap="none" strike="noStrike">
                <a:solidFill>
                  <a:schemeClr val="dk1"/>
                </a:solidFill>
                <a:latin typeface="Calibri"/>
                <a:ea typeface="Calibri"/>
                <a:cs typeface="Calibri"/>
                <a:sym typeface="Calibri"/>
              </a:rPr>
              <a:t>Hyago Vieira Lemes Barbosa Silva</a:t>
            </a:r>
            <a:endParaRPr/>
          </a:p>
          <a:p>
            <a:pPr indent="0" lvl="0" marL="0" marR="0" rtl="0" algn="l">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descr="Logo" id="91" name="Google Shape;91;p13"/>
          <p:cNvPicPr preferRelativeResize="0"/>
          <p:nvPr/>
        </p:nvPicPr>
        <p:blipFill rotWithShape="1">
          <a:blip r:embed="rId3">
            <a:alphaModFix/>
          </a:blip>
          <a:srcRect b="28871" l="0" r="0" t="28759"/>
          <a:stretch/>
        </p:blipFill>
        <p:spPr>
          <a:xfrm>
            <a:off x="393306" y="5780602"/>
            <a:ext cx="2261388" cy="677109"/>
          </a:xfrm>
          <a:prstGeom prst="rect">
            <a:avLst/>
          </a:prstGeom>
          <a:noFill/>
          <a:ln>
            <a:noFill/>
          </a:ln>
        </p:spPr>
      </p:pic>
      <p:pic>
        <p:nvPicPr>
          <p:cNvPr descr="Image result for machine learning" id="92" name="Google Shape;92;p13"/>
          <p:cNvPicPr preferRelativeResize="0"/>
          <p:nvPr/>
        </p:nvPicPr>
        <p:blipFill rotWithShape="1">
          <a:blip r:embed="rId4">
            <a:alphaModFix/>
          </a:blip>
          <a:srcRect b="5794" l="20193" r="14530" t="8107"/>
          <a:stretch/>
        </p:blipFill>
        <p:spPr>
          <a:xfrm>
            <a:off x="5060998" y="3801132"/>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182" name="Google Shape;182;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pt-BR"/>
              <a:t>Design de rede neural em escala única (alta resolução)</a:t>
            </a:r>
            <a:endParaRPr/>
          </a:p>
          <a:p>
            <a:pPr indent="-50800" lvl="0" marL="228600" rtl="0" algn="l">
              <a:lnSpc>
                <a:spcPct val="90000"/>
              </a:lnSpc>
              <a:spcBef>
                <a:spcPts val="1000"/>
              </a:spcBef>
              <a:spcAft>
                <a:spcPts val="0"/>
              </a:spcAft>
              <a:buClr>
                <a:schemeClr val="dk1"/>
              </a:buClr>
              <a:buSzPts val="2800"/>
              <a:buNone/>
            </a:pPr>
            <a:r>
              <a:t/>
            </a:r>
            <a:endParaRPr b="1"/>
          </a:p>
          <a:p>
            <a:pPr indent="-50800" lvl="0" marL="228600" rtl="0" algn="l">
              <a:lnSpc>
                <a:spcPct val="90000"/>
              </a:lnSpc>
              <a:spcBef>
                <a:spcPts val="1000"/>
              </a:spcBef>
              <a:spcAft>
                <a:spcPts val="0"/>
              </a:spcAft>
              <a:buClr>
                <a:schemeClr val="dk1"/>
              </a:buClr>
              <a:buSzPts val="2800"/>
              <a:buNone/>
            </a:pPr>
            <a:r>
              <a:t/>
            </a:r>
            <a:endParaRPr b="1"/>
          </a:p>
          <a:p>
            <a:pPr indent="-50800" lvl="0" marL="228600" rtl="0" algn="l">
              <a:lnSpc>
                <a:spcPct val="90000"/>
              </a:lnSpc>
              <a:spcBef>
                <a:spcPts val="1000"/>
              </a:spcBef>
              <a:spcAft>
                <a:spcPts val="0"/>
              </a:spcAft>
              <a:buClr>
                <a:schemeClr val="dk1"/>
              </a:buClr>
              <a:buSzPts val="2800"/>
              <a:buNone/>
            </a:pPr>
            <a:r>
              <a:t/>
            </a:r>
            <a:endParaRPr b="1"/>
          </a:p>
          <a:p>
            <a:pPr indent="-50800" lvl="0" marL="228600" rtl="0" algn="l">
              <a:lnSpc>
                <a:spcPct val="90000"/>
              </a:lnSpc>
              <a:spcBef>
                <a:spcPts val="1000"/>
              </a:spcBef>
              <a:spcAft>
                <a:spcPts val="0"/>
              </a:spcAft>
              <a:buClr>
                <a:schemeClr val="dk1"/>
              </a:buClr>
              <a:buSzPts val="2800"/>
              <a:buNone/>
            </a:pPr>
            <a:r>
              <a:t/>
            </a:r>
            <a:endParaRPr b="1"/>
          </a:p>
          <a:p>
            <a:pPr indent="-228600" lvl="0" marL="228600" rtl="0" algn="l">
              <a:lnSpc>
                <a:spcPct val="90000"/>
              </a:lnSpc>
              <a:spcBef>
                <a:spcPts val="1000"/>
              </a:spcBef>
              <a:spcAft>
                <a:spcPts val="0"/>
              </a:spcAft>
              <a:buClr>
                <a:schemeClr val="dk1"/>
              </a:buClr>
              <a:buSzPts val="2800"/>
              <a:buChar char="•"/>
            </a:pPr>
            <a:r>
              <a:rPr b="1" lang="pt-BR"/>
              <a:t>Encode-Decoder (Downsampling and Upsamplig)</a:t>
            </a:r>
            <a:endParaRPr/>
          </a:p>
          <a:p>
            <a:pPr indent="-50800" lvl="0" marL="228600" rtl="0" algn="l">
              <a:lnSpc>
                <a:spcPct val="90000"/>
              </a:lnSpc>
              <a:spcBef>
                <a:spcPts val="1000"/>
              </a:spcBef>
              <a:spcAft>
                <a:spcPts val="0"/>
              </a:spcAft>
              <a:buClr>
                <a:schemeClr val="dk1"/>
              </a:buClr>
              <a:buSzPts val="2800"/>
              <a:buNone/>
            </a:pPr>
            <a:r>
              <a:t/>
            </a:r>
            <a:endParaRPr b="1"/>
          </a:p>
        </p:txBody>
      </p:sp>
      <p:sp>
        <p:nvSpPr>
          <p:cNvPr id="183" name="Google Shape;183;p22"/>
          <p:cNvSpPr/>
          <p:nvPr/>
        </p:nvSpPr>
        <p:spPr>
          <a:xfrm>
            <a:off x="977444" y="2558442"/>
            <a:ext cx="628662" cy="808244"/>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22"/>
          <p:cNvSpPr txBox="1"/>
          <p:nvPr/>
        </p:nvSpPr>
        <p:spPr>
          <a:xfrm>
            <a:off x="2590728" y="2504786"/>
            <a:ext cx="70087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4000">
                <a:solidFill>
                  <a:schemeClr val="dk1"/>
                </a:solidFill>
                <a:latin typeface="Calibri"/>
                <a:ea typeface="Calibri"/>
                <a:cs typeface="Calibri"/>
                <a:sym typeface="Calibri"/>
              </a:rPr>
              <a:t>...</a:t>
            </a:r>
            <a:endParaRPr/>
          </a:p>
        </p:txBody>
      </p:sp>
      <p:sp>
        <p:nvSpPr>
          <p:cNvPr id="185" name="Google Shape;185;p22"/>
          <p:cNvSpPr/>
          <p:nvPr/>
        </p:nvSpPr>
        <p:spPr>
          <a:xfrm>
            <a:off x="3769915" y="2836617"/>
            <a:ext cx="376292" cy="175575"/>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22"/>
          <p:cNvSpPr/>
          <p:nvPr/>
        </p:nvSpPr>
        <p:spPr>
          <a:xfrm>
            <a:off x="823757" y="5129195"/>
            <a:ext cx="611439" cy="846312"/>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22"/>
          <p:cNvSpPr/>
          <p:nvPr/>
        </p:nvSpPr>
        <p:spPr>
          <a:xfrm>
            <a:off x="1325346" y="5260801"/>
            <a:ext cx="517475" cy="597597"/>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22"/>
          <p:cNvSpPr/>
          <p:nvPr/>
        </p:nvSpPr>
        <p:spPr>
          <a:xfrm>
            <a:off x="1818393" y="5424216"/>
            <a:ext cx="427170" cy="382422"/>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22"/>
          <p:cNvSpPr txBox="1"/>
          <p:nvPr/>
        </p:nvSpPr>
        <p:spPr>
          <a:xfrm>
            <a:off x="2226019" y="5233265"/>
            <a:ext cx="59940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4000">
                <a:solidFill>
                  <a:schemeClr val="dk1"/>
                </a:solidFill>
                <a:latin typeface="Calibri"/>
                <a:ea typeface="Calibri"/>
                <a:cs typeface="Calibri"/>
                <a:sym typeface="Calibri"/>
              </a:rPr>
              <a:t>...</a:t>
            </a:r>
            <a:endParaRPr/>
          </a:p>
        </p:txBody>
      </p:sp>
      <p:sp>
        <p:nvSpPr>
          <p:cNvPr id="190" name="Google Shape;190;p22"/>
          <p:cNvSpPr/>
          <p:nvPr/>
        </p:nvSpPr>
        <p:spPr>
          <a:xfrm>
            <a:off x="440560" y="5439800"/>
            <a:ext cx="383197" cy="176138"/>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22"/>
          <p:cNvSpPr/>
          <p:nvPr/>
        </p:nvSpPr>
        <p:spPr>
          <a:xfrm>
            <a:off x="2857045" y="5479447"/>
            <a:ext cx="427170" cy="382422"/>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22"/>
          <p:cNvSpPr/>
          <p:nvPr/>
        </p:nvSpPr>
        <p:spPr>
          <a:xfrm>
            <a:off x="3264603" y="5363254"/>
            <a:ext cx="517475" cy="597597"/>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22"/>
          <p:cNvSpPr/>
          <p:nvPr/>
        </p:nvSpPr>
        <p:spPr>
          <a:xfrm>
            <a:off x="3777898" y="5233265"/>
            <a:ext cx="611439" cy="846312"/>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22"/>
          <p:cNvSpPr/>
          <p:nvPr/>
        </p:nvSpPr>
        <p:spPr>
          <a:xfrm>
            <a:off x="4443144" y="5551467"/>
            <a:ext cx="469570" cy="209908"/>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22"/>
          <p:cNvSpPr txBox="1"/>
          <p:nvPr/>
        </p:nvSpPr>
        <p:spPr>
          <a:xfrm>
            <a:off x="5623642" y="2343485"/>
            <a:ext cx="280699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Downsamplig ou Upsamplig, precisão semântica.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pt-BR" sz="1800">
                <a:solidFill>
                  <a:schemeClr val="dk1"/>
                </a:solidFill>
                <a:latin typeface="Calibri"/>
                <a:ea typeface="Calibri"/>
                <a:cs typeface="Calibri"/>
                <a:sym typeface="Calibri"/>
              </a:rPr>
              <a:t>Precisão espacial.</a:t>
            </a:r>
            <a:endParaRPr/>
          </a:p>
        </p:txBody>
      </p:sp>
      <p:sp>
        <p:nvSpPr>
          <p:cNvPr id="196" name="Google Shape;196;p22"/>
          <p:cNvSpPr/>
          <p:nvPr/>
        </p:nvSpPr>
        <p:spPr>
          <a:xfrm>
            <a:off x="5138237" y="5143034"/>
            <a:ext cx="396284" cy="438864"/>
          </a:xfrm>
          <a:prstGeom prst="mathMultiply">
            <a:avLst>
              <a:gd fmla="val 23520" name="adj1"/>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22"/>
          <p:cNvSpPr txBox="1"/>
          <p:nvPr/>
        </p:nvSpPr>
        <p:spPr>
          <a:xfrm>
            <a:off x="5526716" y="5060663"/>
            <a:ext cx="2806995"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Precisão espacial.</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pt-BR" sz="1800">
                <a:solidFill>
                  <a:schemeClr val="dk1"/>
                </a:solidFill>
                <a:latin typeface="Calibri"/>
                <a:ea typeface="Calibri"/>
                <a:cs typeface="Calibri"/>
                <a:sym typeface="Calibri"/>
              </a:rPr>
              <a:t>Downsamplig ou Upsamplig, precisão semântica.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22"/>
          <p:cNvSpPr/>
          <p:nvPr/>
        </p:nvSpPr>
        <p:spPr>
          <a:xfrm rot="-8251585">
            <a:off x="5164058" y="5670651"/>
            <a:ext cx="344641" cy="210409"/>
          </a:xfrm>
          <a:prstGeom prst="halfFrame">
            <a:avLst>
              <a:gd fmla="val 33333" name="adj1"/>
              <a:gd fmla="val 33333" name="adj2"/>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22"/>
          <p:cNvSpPr/>
          <p:nvPr/>
        </p:nvSpPr>
        <p:spPr>
          <a:xfrm>
            <a:off x="447781" y="2886630"/>
            <a:ext cx="383197" cy="176138"/>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22"/>
          <p:cNvSpPr/>
          <p:nvPr/>
        </p:nvSpPr>
        <p:spPr>
          <a:xfrm>
            <a:off x="1502692" y="2558442"/>
            <a:ext cx="628662" cy="808244"/>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22"/>
          <p:cNvSpPr/>
          <p:nvPr/>
        </p:nvSpPr>
        <p:spPr>
          <a:xfrm>
            <a:off x="2071817" y="2570577"/>
            <a:ext cx="628662" cy="808244"/>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22"/>
          <p:cNvSpPr/>
          <p:nvPr/>
        </p:nvSpPr>
        <p:spPr>
          <a:xfrm>
            <a:off x="3077673" y="2558442"/>
            <a:ext cx="628662" cy="808244"/>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22"/>
          <p:cNvSpPr/>
          <p:nvPr/>
        </p:nvSpPr>
        <p:spPr>
          <a:xfrm>
            <a:off x="5138236" y="2504786"/>
            <a:ext cx="396284" cy="438864"/>
          </a:xfrm>
          <a:prstGeom prst="mathMultiply">
            <a:avLst>
              <a:gd fmla="val 23520" name="adj1"/>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22"/>
          <p:cNvSpPr/>
          <p:nvPr/>
        </p:nvSpPr>
        <p:spPr>
          <a:xfrm rot="-8251585">
            <a:off x="5208620" y="3455438"/>
            <a:ext cx="344641" cy="210409"/>
          </a:xfrm>
          <a:prstGeom prst="halfFrame">
            <a:avLst>
              <a:gd fmla="val 33333" name="adj1"/>
              <a:gd fmla="val 33333" name="adj2"/>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22"/>
          <p:cNvSpPr/>
          <p:nvPr/>
        </p:nvSpPr>
        <p:spPr>
          <a:xfrm rot="396671">
            <a:off x="7502433" y="3622350"/>
            <a:ext cx="1778303" cy="207702"/>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22"/>
          <p:cNvSpPr/>
          <p:nvPr/>
        </p:nvSpPr>
        <p:spPr>
          <a:xfrm rot="-1919892">
            <a:off x="7723724" y="5204298"/>
            <a:ext cx="1778748" cy="210351"/>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22"/>
          <p:cNvSpPr txBox="1"/>
          <p:nvPr/>
        </p:nvSpPr>
        <p:spPr>
          <a:xfrm>
            <a:off x="9762526" y="3651867"/>
            <a:ext cx="280699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Precisão espacial.</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pt-BR" sz="1800">
                <a:solidFill>
                  <a:schemeClr val="dk1"/>
                </a:solidFill>
                <a:latin typeface="Calibri"/>
                <a:ea typeface="Calibri"/>
                <a:cs typeface="Calibri"/>
                <a:sym typeface="Calibri"/>
              </a:rPr>
              <a:t>Downsamplig, precisão semântica.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22"/>
          <p:cNvSpPr/>
          <p:nvPr/>
        </p:nvSpPr>
        <p:spPr>
          <a:xfrm rot="-8251585">
            <a:off x="9403138" y="3632568"/>
            <a:ext cx="344641" cy="210409"/>
          </a:xfrm>
          <a:prstGeom prst="halfFrame">
            <a:avLst>
              <a:gd fmla="val 33333" name="adj1"/>
              <a:gd fmla="val 33333" name="adj2"/>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22"/>
          <p:cNvSpPr/>
          <p:nvPr/>
        </p:nvSpPr>
        <p:spPr>
          <a:xfrm rot="-8251585">
            <a:off x="9378418" y="4353083"/>
            <a:ext cx="344641" cy="210409"/>
          </a:xfrm>
          <a:prstGeom prst="halfFrame">
            <a:avLst>
              <a:gd fmla="val 33333" name="adj1"/>
              <a:gd fmla="val 33333" name="adj2"/>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22"/>
          <p:cNvSpPr txBox="1"/>
          <p:nvPr/>
        </p:nvSpPr>
        <p:spPr>
          <a:xfrm>
            <a:off x="9773600" y="2967673"/>
            <a:ext cx="22449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a:solidFill>
                  <a:schemeClr val="dk1"/>
                </a:solidFill>
                <a:latin typeface="Calibri"/>
                <a:ea typeface="Calibri"/>
                <a:cs typeface="Calibri"/>
                <a:sym typeface="Calibri"/>
              </a:rPr>
              <a:t>miRNET</a:t>
            </a:r>
            <a:endParaRPr sz="3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pic>
        <p:nvPicPr>
          <p:cNvPr id="216" name="Google Shape;216;p23"/>
          <p:cNvPicPr preferRelativeResize="0"/>
          <p:nvPr>
            <p:ph idx="1" type="body"/>
          </p:nvPr>
        </p:nvPicPr>
        <p:blipFill rotWithShape="1">
          <a:blip r:embed="rId3">
            <a:alphaModFix/>
          </a:blip>
          <a:srcRect b="0" l="0" r="0" t="0"/>
          <a:stretch/>
        </p:blipFill>
        <p:spPr>
          <a:xfrm>
            <a:off x="1576124" y="1825625"/>
            <a:ext cx="9039751" cy="4351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pic>
        <p:nvPicPr>
          <p:cNvPr id="222" name="Google Shape;222;p24"/>
          <p:cNvPicPr preferRelativeResize="0"/>
          <p:nvPr/>
        </p:nvPicPr>
        <p:blipFill rotWithShape="1">
          <a:blip r:embed="rId3">
            <a:alphaModFix/>
          </a:blip>
          <a:srcRect b="26621" l="5854" r="24633" t="0"/>
          <a:stretch/>
        </p:blipFill>
        <p:spPr>
          <a:xfrm>
            <a:off x="2702442" y="3118959"/>
            <a:ext cx="6283842" cy="3192942"/>
          </a:xfrm>
          <a:prstGeom prst="rect">
            <a:avLst/>
          </a:prstGeom>
          <a:noFill/>
          <a:ln>
            <a:noFill/>
          </a:ln>
        </p:spPr>
      </p:pic>
      <p:pic>
        <p:nvPicPr>
          <p:cNvPr id="223" name="Google Shape;223;p24"/>
          <p:cNvPicPr preferRelativeResize="0"/>
          <p:nvPr/>
        </p:nvPicPr>
        <p:blipFill rotWithShape="1">
          <a:blip r:embed="rId4">
            <a:alphaModFix/>
          </a:blip>
          <a:srcRect b="0" l="0" r="0" t="0"/>
          <a:stretch/>
        </p:blipFill>
        <p:spPr>
          <a:xfrm>
            <a:off x="2702442" y="5667044"/>
            <a:ext cx="2922071" cy="644857"/>
          </a:xfrm>
          <a:prstGeom prst="rect">
            <a:avLst/>
          </a:prstGeom>
          <a:noFill/>
          <a:ln>
            <a:noFill/>
          </a:ln>
        </p:spPr>
      </p:pic>
      <p:pic>
        <p:nvPicPr>
          <p:cNvPr id="224" name="Google Shape;224;p24"/>
          <p:cNvPicPr preferRelativeResize="0"/>
          <p:nvPr/>
        </p:nvPicPr>
        <p:blipFill rotWithShape="1">
          <a:blip r:embed="rId4">
            <a:alphaModFix/>
          </a:blip>
          <a:srcRect b="0" l="0" r="0" t="0"/>
          <a:stretch/>
        </p:blipFill>
        <p:spPr>
          <a:xfrm>
            <a:off x="7892903" y="5957777"/>
            <a:ext cx="1991003" cy="644857"/>
          </a:xfrm>
          <a:prstGeom prst="rect">
            <a:avLst/>
          </a:prstGeom>
          <a:noFill/>
          <a:ln>
            <a:noFill/>
          </a:ln>
        </p:spPr>
      </p:pic>
      <p:pic>
        <p:nvPicPr>
          <p:cNvPr id="225" name="Google Shape;225;p24"/>
          <p:cNvPicPr preferRelativeResize="0"/>
          <p:nvPr/>
        </p:nvPicPr>
        <p:blipFill rotWithShape="1">
          <a:blip r:embed="rId4">
            <a:alphaModFix/>
          </a:blip>
          <a:srcRect b="0" l="0" r="0" t="0"/>
          <a:stretch/>
        </p:blipFill>
        <p:spPr>
          <a:xfrm>
            <a:off x="6327775" y="5667043"/>
            <a:ext cx="2740026" cy="644857"/>
          </a:xfrm>
          <a:prstGeom prst="rect">
            <a:avLst/>
          </a:prstGeom>
          <a:noFill/>
          <a:ln>
            <a:noFill/>
          </a:ln>
        </p:spPr>
      </p:pic>
      <p:pic>
        <p:nvPicPr>
          <p:cNvPr id="226" name="Google Shape;226;p24"/>
          <p:cNvPicPr preferRelativeResize="0"/>
          <p:nvPr/>
        </p:nvPicPr>
        <p:blipFill rotWithShape="1">
          <a:blip r:embed="rId5">
            <a:alphaModFix/>
          </a:blip>
          <a:srcRect b="0" l="0" r="0" t="0"/>
          <a:stretch/>
        </p:blipFill>
        <p:spPr>
          <a:xfrm>
            <a:off x="6042746" y="5729233"/>
            <a:ext cx="285030" cy="123570"/>
          </a:xfrm>
          <a:prstGeom prst="rect">
            <a:avLst/>
          </a:prstGeom>
          <a:noFill/>
          <a:ln>
            <a:noFill/>
          </a:ln>
        </p:spPr>
      </p:pic>
      <p:pic>
        <p:nvPicPr>
          <p:cNvPr id="227" name="Google Shape;227;p24"/>
          <p:cNvPicPr preferRelativeResize="0"/>
          <p:nvPr/>
        </p:nvPicPr>
        <p:blipFill rotWithShape="1">
          <a:blip r:embed="rId5">
            <a:alphaModFix/>
          </a:blip>
          <a:srcRect b="0" l="0" r="0" t="0"/>
          <a:stretch/>
        </p:blipFill>
        <p:spPr>
          <a:xfrm>
            <a:off x="5602214" y="5707802"/>
            <a:ext cx="285030" cy="123570"/>
          </a:xfrm>
          <a:prstGeom prst="rect">
            <a:avLst/>
          </a:prstGeom>
          <a:noFill/>
          <a:ln>
            <a:noFill/>
          </a:ln>
        </p:spPr>
      </p:pic>
      <p:sp>
        <p:nvSpPr>
          <p:cNvPr id="228" name="Google Shape;228;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A rede miRNET é baseada em design residual recursivo. O núcleo desta abordagem é um bloco residual multi-escala (MRB) onde contém vários elementos chaves para abordagem.</a:t>
            </a:r>
            <a:endParaRPr/>
          </a:p>
          <a:p>
            <a:pPr indent="-50800" lvl="0" marL="228600" rtl="0" algn="l">
              <a:lnSpc>
                <a:spcPct val="90000"/>
              </a:lnSpc>
              <a:spcBef>
                <a:spcPts val="1000"/>
              </a:spcBef>
              <a:spcAft>
                <a:spcPts val="0"/>
              </a:spcAft>
              <a:buClr>
                <a:schemeClr val="dk1"/>
              </a:buClr>
              <a:buSzPts val="2800"/>
              <a:buNone/>
            </a:pPr>
            <a:r>
              <a:t/>
            </a:r>
            <a:endParaRPr b="1"/>
          </a:p>
        </p:txBody>
      </p:sp>
      <p:pic>
        <p:nvPicPr>
          <p:cNvPr id="229" name="Google Shape;229;p24"/>
          <p:cNvPicPr preferRelativeResize="0"/>
          <p:nvPr/>
        </p:nvPicPr>
        <p:blipFill rotWithShape="1">
          <a:blip r:embed="rId6">
            <a:alphaModFix/>
          </a:blip>
          <a:srcRect b="0" l="0" r="0" t="0"/>
          <a:stretch/>
        </p:blipFill>
        <p:spPr>
          <a:xfrm>
            <a:off x="9030849" y="2830686"/>
            <a:ext cx="3057898" cy="3346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235" name="Google Shape;235;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o ramo principal é dedicado a preservar a resolução espacial dos recursos em toda rede, permitindo manter detalhes espaciais precisos.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36" name="Google Shape;236;p25"/>
          <p:cNvPicPr preferRelativeResize="0"/>
          <p:nvPr/>
        </p:nvPicPr>
        <p:blipFill rotWithShape="1">
          <a:blip r:embed="rId3">
            <a:alphaModFix/>
          </a:blip>
          <a:srcRect b="0" l="0" r="0" t="0"/>
          <a:stretch/>
        </p:blipFill>
        <p:spPr>
          <a:xfrm>
            <a:off x="961534" y="3572609"/>
            <a:ext cx="7030431" cy="857370"/>
          </a:xfrm>
          <a:prstGeom prst="rect">
            <a:avLst/>
          </a:prstGeom>
          <a:noFill/>
          <a:ln>
            <a:noFill/>
          </a:ln>
        </p:spPr>
      </p:pic>
      <p:pic>
        <p:nvPicPr>
          <p:cNvPr id="237" name="Google Shape;237;p25"/>
          <p:cNvPicPr preferRelativeResize="0"/>
          <p:nvPr/>
        </p:nvPicPr>
        <p:blipFill rotWithShape="1">
          <a:blip r:embed="rId4">
            <a:alphaModFix/>
          </a:blip>
          <a:srcRect b="0" l="0" r="0" t="0"/>
          <a:stretch/>
        </p:blipFill>
        <p:spPr>
          <a:xfrm>
            <a:off x="8084240" y="2734000"/>
            <a:ext cx="3269560" cy="357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243" name="Google Shape;243;p26"/>
          <p:cNvSpPr txBox="1"/>
          <p:nvPr>
            <p:ph idx="1" type="body"/>
          </p:nvPr>
        </p:nvSpPr>
        <p:spPr>
          <a:xfrm>
            <a:off x="838201" y="1690688"/>
            <a:ext cx="52578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pt-BR"/>
              <a:t>Unidade de atenção dupla (DAU)</a:t>
            </a:r>
            <a:endParaRPr/>
          </a:p>
          <a:p>
            <a:pPr indent="-228600" lvl="0" marL="228600" rtl="0" algn="l">
              <a:lnSpc>
                <a:spcPct val="90000"/>
              </a:lnSpc>
              <a:spcBef>
                <a:spcPts val="1000"/>
              </a:spcBef>
              <a:spcAft>
                <a:spcPts val="0"/>
              </a:spcAft>
              <a:buClr>
                <a:schemeClr val="dk1"/>
              </a:buClr>
              <a:buSzPts val="2400"/>
              <a:buChar char="•"/>
            </a:pPr>
            <a:r>
              <a:rPr lang="pt-BR" sz="2400"/>
              <a:t>Utilizada para extrair características nos fluxos convolucionais. </a:t>
            </a:r>
            <a:br>
              <a:rPr lang="pt-BR" sz="2400"/>
            </a:br>
            <a:endParaRPr sz="2400"/>
          </a:p>
          <a:p>
            <a:pPr indent="-228600" lvl="0" marL="228600" rtl="0" algn="l">
              <a:lnSpc>
                <a:spcPct val="90000"/>
              </a:lnSpc>
              <a:spcBef>
                <a:spcPts val="1000"/>
              </a:spcBef>
              <a:spcAft>
                <a:spcPts val="0"/>
              </a:spcAft>
              <a:buClr>
                <a:schemeClr val="dk1"/>
              </a:buClr>
              <a:buSzPts val="2400"/>
              <a:buChar char="•"/>
            </a:pPr>
            <a:r>
              <a:rPr lang="pt-BR" sz="2400"/>
              <a:t>Partilha informações dentro de um tensor de características, tanto ao longo das dimensões espaciais como do canal. </a:t>
            </a:r>
            <a:br>
              <a:rPr lang="pt-BR" sz="2400"/>
            </a:br>
            <a:endParaRPr sz="2400"/>
          </a:p>
          <a:p>
            <a:pPr indent="-228600" lvl="0" marL="228600" rtl="0" algn="l">
              <a:lnSpc>
                <a:spcPct val="90000"/>
              </a:lnSpc>
              <a:spcBef>
                <a:spcPts val="1000"/>
              </a:spcBef>
              <a:spcAft>
                <a:spcPts val="0"/>
              </a:spcAft>
              <a:buClr>
                <a:schemeClr val="dk1"/>
              </a:buClr>
              <a:buSzPts val="2400"/>
              <a:buChar char="•"/>
            </a:pPr>
            <a:r>
              <a:rPr lang="pt-BR" sz="2400"/>
              <a:t>suprime as características menos úteis e só permite que as mais informativas passem adiante.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44" name="Google Shape;244;p26"/>
          <p:cNvPicPr preferRelativeResize="0"/>
          <p:nvPr/>
        </p:nvPicPr>
        <p:blipFill rotWithShape="1">
          <a:blip r:embed="rId3">
            <a:alphaModFix/>
          </a:blip>
          <a:srcRect b="0" l="0" r="0" t="0"/>
          <a:stretch/>
        </p:blipFill>
        <p:spPr>
          <a:xfrm>
            <a:off x="5891524" y="2638425"/>
            <a:ext cx="6300476" cy="1952625"/>
          </a:xfrm>
          <a:prstGeom prst="rect">
            <a:avLst/>
          </a:prstGeom>
          <a:noFill/>
          <a:ln>
            <a:noFill/>
          </a:ln>
        </p:spPr>
      </p:pic>
      <p:pic>
        <p:nvPicPr>
          <p:cNvPr id="245" name="Google Shape;245;p26"/>
          <p:cNvPicPr preferRelativeResize="0"/>
          <p:nvPr/>
        </p:nvPicPr>
        <p:blipFill rotWithShape="1">
          <a:blip r:embed="rId4">
            <a:alphaModFix/>
          </a:blip>
          <a:srcRect b="0" l="0" r="0" t="0"/>
          <a:stretch/>
        </p:blipFill>
        <p:spPr>
          <a:xfrm>
            <a:off x="7772118" y="756405"/>
            <a:ext cx="4039164" cy="543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251" name="Google Shape;25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O ramo </a:t>
            </a:r>
            <a:r>
              <a:rPr b="1" lang="pt-BR"/>
              <a:t>Spatial Attention </a:t>
            </a:r>
            <a:r>
              <a:rPr lang="pt-BR"/>
              <a:t>foi concebido para explorar as dependências inter-espaciais das características convolucionais. O objetivo da Atenção espacial é gerar um mapa de atenção espacial e utilizá-lo para recalibrar as características de entrada.</a:t>
            </a:r>
            <a:endParaRPr/>
          </a:p>
        </p:txBody>
      </p:sp>
      <p:pic>
        <p:nvPicPr>
          <p:cNvPr id="252" name="Google Shape;252;p27"/>
          <p:cNvPicPr preferRelativeResize="0"/>
          <p:nvPr/>
        </p:nvPicPr>
        <p:blipFill rotWithShape="1">
          <a:blip r:embed="rId3">
            <a:alphaModFix/>
          </a:blip>
          <a:srcRect b="54874" l="15449" r="20083" t="0"/>
          <a:stretch/>
        </p:blipFill>
        <p:spPr>
          <a:xfrm>
            <a:off x="3114424" y="4001294"/>
            <a:ext cx="5963151" cy="1106580"/>
          </a:xfrm>
          <a:prstGeom prst="rect">
            <a:avLst/>
          </a:prstGeom>
          <a:noFill/>
          <a:ln>
            <a:noFill/>
          </a:ln>
        </p:spPr>
      </p:pic>
      <p:pic>
        <p:nvPicPr>
          <p:cNvPr id="253" name="Google Shape;253;p27"/>
          <p:cNvPicPr preferRelativeResize="0"/>
          <p:nvPr/>
        </p:nvPicPr>
        <p:blipFill rotWithShape="1">
          <a:blip r:embed="rId4">
            <a:alphaModFix/>
          </a:blip>
          <a:srcRect b="0" l="0" r="0" t="0"/>
          <a:stretch/>
        </p:blipFill>
        <p:spPr>
          <a:xfrm>
            <a:off x="7772118" y="756405"/>
            <a:ext cx="4039164" cy="543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259" name="Google Shape;259;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 Para gerar o mapa de atenção espacial, o ramo de atenção espacial começa por aplicar de forma independente as operações Global Average Pooling e Max Pooling nas características de entrada ao longo das dimensões do canal e concatena os resultados para formar um mapa de características resultante que é depois passado por uma convolução e ativação sigmoide para obter o mapa de atenção espacial. Este mapa de atenção espacial é então utilizado para redimensionar o mapa de características de entrada.</a:t>
            </a:r>
            <a:endParaRPr/>
          </a:p>
        </p:txBody>
      </p:sp>
      <p:pic>
        <p:nvPicPr>
          <p:cNvPr id="260" name="Google Shape;260;p28"/>
          <p:cNvPicPr preferRelativeResize="0"/>
          <p:nvPr/>
        </p:nvPicPr>
        <p:blipFill rotWithShape="1">
          <a:blip r:embed="rId3">
            <a:alphaModFix/>
          </a:blip>
          <a:srcRect b="54874" l="15449" r="20083" t="0"/>
          <a:stretch/>
        </p:blipFill>
        <p:spPr>
          <a:xfrm>
            <a:off x="3114424" y="5070383"/>
            <a:ext cx="5963151" cy="1106580"/>
          </a:xfrm>
          <a:prstGeom prst="rect">
            <a:avLst/>
          </a:prstGeom>
          <a:noFill/>
          <a:ln>
            <a:noFill/>
          </a:ln>
        </p:spPr>
      </p:pic>
      <p:pic>
        <p:nvPicPr>
          <p:cNvPr id="261" name="Google Shape;261;p28"/>
          <p:cNvPicPr preferRelativeResize="0"/>
          <p:nvPr/>
        </p:nvPicPr>
        <p:blipFill rotWithShape="1">
          <a:blip r:embed="rId4">
            <a:alphaModFix/>
          </a:blip>
          <a:srcRect b="0" l="0" r="0" t="0"/>
          <a:stretch/>
        </p:blipFill>
        <p:spPr>
          <a:xfrm>
            <a:off x="7772118" y="756405"/>
            <a:ext cx="4039164" cy="543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267" name="Google Shape;26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O ramo </a:t>
            </a:r>
            <a:r>
              <a:rPr b="1" lang="pt-BR"/>
              <a:t>Channel Attention </a:t>
            </a:r>
            <a:r>
              <a:rPr lang="pt-BR"/>
              <a:t>explora as relações inter-canais dos mapas de características convolucionais aplicando as operações squeeze e excitation. O objetivo da Atenção espacial é gerar um mapa de atenção espacial e utilizá-lo para recalibrar as características de entrada.</a:t>
            </a:r>
            <a:endParaRPr/>
          </a:p>
        </p:txBody>
      </p:sp>
      <p:pic>
        <p:nvPicPr>
          <p:cNvPr id="268" name="Google Shape;268;p29"/>
          <p:cNvPicPr preferRelativeResize="0"/>
          <p:nvPr/>
        </p:nvPicPr>
        <p:blipFill rotWithShape="1">
          <a:blip r:embed="rId3">
            <a:alphaModFix/>
          </a:blip>
          <a:srcRect b="9237" l="15630" r="20248" t="50226"/>
          <a:stretch/>
        </p:blipFill>
        <p:spPr>
          <a:xfrm>
            <a:off x="2657475" y="4001294"/>
            <a:ext cx="6877050" cy="1152526"/>
          </a:xfrm>
          <a:prstGeom prst="rect">
            <a:avLst/>
          </a:prstGeom>
          <a:noFill/>
          <a:ln>
            <a:noFill/>
          </a:ln>
        </p:spPr>
      </p:pic>
      <p:pic>
        <p:nvPicPr>
          <p:cNvPr id="269" name="Google Shape;269;p29"/>
          <p:cNvPicPr preferRelativeResize="0"/>
          <p:nvPr/>
        </p:nvPicPr>
        <p:blipFill rotWithShape="1">
          <a:blip r:embed="rId4">
            <a:alphaModFix/>
          </a:blip>
          <a:srcRect b="0" l="0" r="0" t="0"/>
          <a:stretch/>
        </p:blipFill>
        <p:spPr>
          <a:xfrm>
            <a:off x="7772118" y="756405"/>
            <a:ext cx="4039164" cy="543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275" name="Google Shape;275;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 Dado um mapa de características, a operação de compressão aplica o Global Average Pooling em todas as dimensões espaciais para codificar o contexto global, produzindo assim um descritor de características. O operador de excitação passa este descritor de características através de duas camadas convolucionais seguidas de uma ativação sigmoide. Finalmente, a saída do ramo Atenção do Canal é obtida através do reescalonamento do mapa de características de entrada com as </a:t>
            </a:r>
            <a:r>
              <a:rPr lang="pt-BR"/>
              <a:t>ativações</a:t>
            </a:r>
            <a:r>
              <a:rPr lang="pt-BR"/>
              <a:t> de saída.</a:t>
            </a:r>
            <a:endParaRPr/>
          </a:p>
        </p:txBody>
      </p:sp>
      <p:pic>
        <p:nvPicPr>
          <p:cNvPr id="276" name="Google Shape;276;p30"/>
          <p:cNvPicPr preferRelativeResize="0"/>
          <p:nvPr/>
        </p:nvPicPr>
        <p:blipFill rotWithShape="1">
          <a:blip r:embed="rId3">
            <a:alphaModFix/>
          </a:blip>
          <a:srcRect b="9237" l="15630" r="20248" t="50226"/>
          <a:stretch/>
        </p:blipFill>
        <p:spPr>
          <a:xfrm>
            <a:off x="2657475" y="5159374"/>
            <a:ext cx="6877050" cy="1152526"/>
          </a:xfrm>
          <a:prstGeom prst="rect">
            <a:avLst/>
          </a:prstGeom>
          <a:noFill/>
          <a:ln>
            <a:noFill/>
          </a:ln>
        </p:spPr>
      </p:pic>
      <p:pic>
        <p:nvPicPr>
          <p:cNvPr id="277" name="Google Shape;277;p30"/>
          <p:cNvPicPr preferRelativeResize="0"/>
          <p:nvPr/>
        </p:nvPicPr>
        <p:blipFill rotWithShape="1">
          <a:blip r:embed="rId4">
            <a:alphaModFix/>
          </a:blip>
          <a:srcRect b="0" l="0" r="0" t="0"/>
          <a:stretch/>
        </p:blipFill>
        <p:spPr>
          <a:xfrm>
            <a:off x="7772118" y="756405"/>
            <a:ext cx="4039164" cy="543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283" name="Google Shape;283;p31"/>
          <p:cNvSpPr txBox="1"/>
          <p:nvPr>
            <p:ph idx="1" type="body"/>
          </p:nvPr>
        </p:nvSpPr>
        <p:spPr>
          <a:xfrm>
            <a:off x="838200" y="1690688"/>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Em seguida é adicionado fluxo de convolução paralela, que processam recursos, em resoluções espaciais mais baixas (Downsamplig). Fornecendo recursos semanticamente mais ricos.</a:t>
            </a:r>
            <a:endParaRPr/>
          </a:p>
        </p:txBody>
      </p:sp>
      <p:pic>
        <p:nvPicPr>
          <p:cNvPr id="284" name="Google Shape;284;p31"/>
          <p:cNvPicPr preferRelativeResize="0"/>
          <p:nvPr/>
        </p:nvPicPr>
        <p:blipFill rotWithShape="1">
          <a:blip r:embed="rId3">
            <a:alphaModFix/>
          </a:blip>
          <a:srcRect b="0" l="0" r="0" t="0"/>
          <a:stretch/>
        </p:blipFill>
        <p:spPr>
          <a:xfrm>
            <a:off x="1381537" y="3016251"/>
            <a:ext cx="9428923" cy="30304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Introdução</a:t>
            </a:r>
            <a:endParaRPr/>
          </a:p>
        </p:txBody>
      </p:sp>
      <p:sp>
        <p:nvSpPr>
          <p:cNvPr id="98" name="Google Shape;98;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MIRNet</a:t>
            </a:r>
            <a:r>
              <a:rPr lang="pt-BR"/>
              <a:t> (Multi-scale Information Recurrent Network) é uma rede neural profunda desenvolvida especificamente para melhoramento de imagens e vídeos. </a:t>
            </a:r>
            <a:endParaRPr/>
          </a:p>
        </p:txBody>
      </p:sp>
      <p:pic>
        <p:nvPicPr>
          <p:cNvPr id="99" name="Google Shape;99;p14"/>
          <p:cNvPicPr preferRelativeResize="0"/>
          <p:nvPr/>
        </p:nvPicPr>
        <p:blipFill rotWithShape="1">
          <a:blip r:embed="rId3">
            <a:alphaModFix/>
          </a:blip>
          <a:srcRect b="0" l="0" r="0" t="0"/>
          <a:stretch/>
        </p:blipFill>
        <p:spPr>
          <a:xfrm>
            <a:off x="294465" y="3429000"/>
            <a:ext cx="5801535" cy="2019582"/>
          </a:xfrm>
          <a:prstGeom prst="rect">
            <a:avLst/>
          </a:prstGeom>
          <a:noFill/>
          <a:ln>
            <a:noFill/>
          </a:ln>
        </p:spPr>
      </p:pic>
      <p:pic>
        <p:nvPicPr>
          <p:cNvPr id="100" name="Google Shape;100;p14"/>
          <p:cNvPicPr preferRelativeResize="0"/>
          <p:nvPr/>
        </p:nvPicPr>
        <p:blipFill rotWithShape="1">
          <a:blip r:embed="rId4">
            <a:alphaModFix/>
          </a:blip>
          <a:srcRect b="0" l="0" r="0" t="0"/>
          <a:stretch/>
        </p:blipFill>
        <p:spPr>
          <a:xfrm>
            <a:off x="6096000" y="3471868"/>
            <a:ext cx="6011114" cy="19338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290" name="Google Shape;290;p32"/>
          <p:cNvSpPr txBox="1"/>
          <p:nvPr>
            <p:ph idx="1" type="body"/>
          </p:nvPr>
        </p:nvSpPr>
        <p:spPr>
          <a:xfrm>
            <a:off x="838200" y="1690688"/>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mecanismo de troca de informações é adicionado através dos fluxos, paralelos, para consolidar os recursos de alta resolução com a ajuda de recursos de baixa resolução.</a:t>
            </a:r>
            <a:endParaRPr/>
          </a:p>
        </p:txBody>
      </p:sp>
      <p:pic>
        <p:nvPicPr>
          <p:cNvPr id="291" name="Google Shape;291;p32"/>
          <p:cNvPicPr preferRelativeResize="0"/>
          <p:nvPr/>
        </p:nvPicPr>
        <p:blipFill rotWithShape="1">
          <a:blip r:embed="rId3">
            <a:alphaModFix/>
          </a:blip>
          <a:srcRect b="0" l="0" r="0" t="0"/>
          <a:stretch/>
        </p:blipFill>
        <p:spPr>
          <a:xfrm>
            <a:off x="1375957" y="3016251"/>
            <a:ext cx="9440086" cy="302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297" name="Google Shape;297;p33"/>
          <p:cNvSpPr txBox="1"/>
          <p:nvPr>
            <p:ph idx="1" type="body"/>
          </p:nvPr>
        </p:nvSpPr>
        <p:spPr>
          <a:xfrm>
            <a:off x="838200" y="1690688"/>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Essa consolidação de recursos é realizada em cada nível de resolução. Os recursos em um determinado nível de resolução são aproveitados com a ajuda de recursos de outros níveis de resolução.</a:t>
            </a:r>
            <a:endParaRPr/>
          </a:p>
        </p:txBody>
      </p:sp>
      <p:pic>
        <p:nvPicPr>
          <p:cNvPr id="298" name="Google Shape;298;p33"/>
          <p:cNvPicPr preferRelativeResize="0"/>
          <p:nvPr/>
        </p:nvPicPr>
        <p:blipFill rotWithShape="1">
          <a:blip r:embed="rId3">
            <a:alphaModFix/>
          </a:blip>
          <a:srcRect b="0" l="0" r="0" t="0"/>
          <a:stretch/>
        </p:blipFill>
        <p:spPr>
          <a:xfrm>
            <a:off x="1488312" y="3268239"/>
            <a:ext cx="9215373" cy="29833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304" name="Google Shape;304;p34"/>
          <p:cNvSpPr txBox="1"/>
          <p:nvPr>
            <p:ph idx="1" type="body"/>
          </p:nvPr>
        </p:nvSpPr>
        <p:spPr>
          <a:xfrm>
            <a:off x="838201" y="1690688"/>
            <a:ext cx="10515598"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Selective Kernel Feature Fusion (</a:t>
            </a:r>
            <a:r>
              <a:rPr b="1" lang="pt-BR"/>
              <a:t>SKFF</a:t>
            </a:r>
            <a:r>
              <a:rPr lang="pt-BR"/>
              <a:t>) </a:t>
            </a:r>
            <a:endParaRPr/>
          </a:p>
          <a:p>
            <a:pPr indent="-228600" lvl="0" marL="228600" rtl="0" algn="l">
              <a:lnSpc>
                <a:spcPct val="90000"/>
              </a:lnSpc>
              <a:spcBef>
                <a:spcPts val="1000"/>
              </a:spcBef>
              <a:spcAft>
                <a:spcPts val="0"/>
              </a:spcAft>
              <a:buClr>
                <a:schemeClr val="dk1"/>
              </a:buClr>
              <a:buSzPts val="2400"/>
              <a:buChar char="•"/>
            </a:pPr>
            <a:r>
              <a:rPr lang="pt-BR" sz="2400"/>
              <a:t>Aqui no bloco azul a agregação de recursos é realizada </a:t>
            </a:r>
            <a:endParaRPr/>
          </a:p>
          <a:p>
            <a:pPr indent="-228600" lvl="0" marL="228600" rtl="0" algn="l">
              <a:lnSpc>
                <a:spcPct val="90000"/>
              </a:lnSpc>
              <a:spcBef>
                <a:spcPts val="1000"/>
              </a:spcBef>
              <a:spcAft>
                <a:spcPts val="0"/>
              </a:spcAft>
              <a:buClr>
                <a:schemeClr val="dk1"/>
              </a:buClr>
              <a:buSzPts val="2400"/>
              <a:buChar char="•"/>
            </a:pPr>
            <a:r>
              <a:rPr lang="pt-BR" sz="2400"/>
              <a:t>Efetua o ajuste dinâmico dos campos receptivos através de duas operações: Fusão e Seleção.  </a:t>
            </a:r>
            <a:endParaRPr/>
          </a:p>
          <a:p>
            <a:pPr indent="-228600" lvl="0" marL="228600" rtl="0" algn="l">
              <a:lnSpc>
                <a:spcPct val="90000"/>
              </a:lnSpc>
              <a:spcBef>
                <a:spcPts val="1000"/>
              </a:spcBef>
              <a:spcAft>
                <a:spcPts val="0"/>
              </a:spcAft>
              <a:buClr>
                <a:schemeClr val="dk1"/>
              </a:buClr>
              <a:buSzPts val="2400"/>
              <a:buChar char="•"/>
            </a:pPr>
            <a:r>
              <a:rPr lang="pt-BR" sz="2400"/>
              <a:t>Utiliza aproximadamente 6x menos parâmetros que utilizar soma e concatenação, com melhores resultados.</a:t>
            </a:r>
            <a:endParaRPr/>
          </a:p>
        </p:txBody>
      </p:sp>
      <p:pic>
        <p:nvPicPr>
          <p:cNvPr id="305" name="Google Shape;305;p34"/>
          <p:cNvPicPr preferRelativeResize="0"/>
          <p:nvPr/>
        </p:nvPicPr>
        <p:blipFill rotWithShape="1">
          <a:blip r:embed="rId3">
            <a:alphaModFix/>
          </a:blip>
          <a:srcRect b="0" l="0" r="0" t="0"/>
          <a:stretch/>
        </p:blipFill>
        <p:spPr>
          <a:xfrm>
            <a:off x="7705215" y="665906"/>
            <a:ext cx="3648584" cy="724001"/>
          </a:xfrm>
          <a:prstGeom prst="rect">
            <a:avLst/>
          </a:prstGeom>
          <a:noFill/>
          <a:ln>
            <a:noFill/>
          </a:ln>
        </p:spPr>
      </p:pic>
      <p:pic>
        <p:nvPicPr>
          <p:cNvPr id="306" name="Google Shape;306;p34"/>
          <p:cNvPicPr preferRelativeResize="0"/>
          <p:nvPr/>
        </p:nvPicPr>
        <p:blipFill rotWithShape="1">
          <a:blip r:embed="rId4">
            <a:alphaModFix/>
          </a:blip>
          <a:srcRect b="0" l="0" r="0" t="0"/>
          <a:stretch/>
        </p:blipFill>
        <p:spPr>
          <a:xfrm>
            <a:off x="1467556" y="4119562"/>
            <a:ext cx="9256888" cy="260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312" name="Google Shape;312;p35"/>
          <p:cNvSpPr txBox="1"/>
          <p:nvPr>
            <p:ph idx="1" type="body"/>
          </p:nvPr>
        </p:nvSpPr>
        <p:spPr>
          <a:xfrm>
            <a:off x="838201" y="1690688"/>
            <a:ext cx="10515598"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Selective Kernel Feature Fusion (</a:t>
            </a:r>
            <a:r>
              <a:rPr b="1" lang="pt-BR"/>
              <a:t>SKFF</a:t>
            </a:r>
            <a:r>
              <a:rPr lang="pt-BR"/>
              <a:t>) </a:t>
            </a:r>
            <a:endParaRPr/>
          </a:p>
          <a:p>
            <a:pPr indent="-228600" lvl="0" marL="228600" rtl="0" algn="l">
              <a:lnSpc>
                <a:spcPct val="90000"/>
              </a:lnSpc>
              <a:spcBef>
                <a:spcPts val="1000"/>
              </a:spcBef>
              <a:spcAft>
                <a:spcPts val="0"/>
              </a:spcAft>
              <a:buClr>
                <a:schemeClr val="dk1"/>
              </a:buClr>
              <a:buSzPts val="2400"/>
              <a:buChar char="•"/>
            </a:pPr>
            <a:r>
              <a:rPr lang="pt-BR" sz="2400"/>
              <a:t>Fuse: Gera descritores de recursos globais, combinando as informações de ramificações de multi-resolução.</a:t>
            </a:r>
            <a:endParaRPr/>
          </a:p>
          <a:p>
            <a:pPr indent="-228600" lvl="0" marL="228600" rtl="0" algn="l">
              <a:lnSpc>
                <a:spcPct val="90000"/>
              </a:lnSpc>
              <a:spcBef>
                <a:spcPts val="1000"/>
              </a:spcBef>
              <a:spcAft>
                <a:spcPts val="0"/>
              </a:spcAft>
              <a:buClr>
                <a:schemeClr val="dk1"/>
              </a:buClr>
              <a:buSzPts val="2400"/>
              <a:buChar char="•"/>
            </a:pPr>
            <a:r>
              <a:rPr lang="pt-BR" sz="2400"/>
              <a:t>Select: Usa estes descritores para recalibrar os mapas de características ou mapas de calor de diferentes fluxos seguidos por sua agregação</a:t>
            </a:r>
            <a:endParaRPr/>
          </a:p>
        </p:txBody>
      </p:sp>
      <p:pic>
        <p:nvPicPr>
          <p:cNvPr id="313" name="Google Shape;313;p35"/>
          <p:cNvPicPr preferRelativeResize="0"/>
          <p:nvPr/>
        </p:nvPicPr>
        <p:blipFill rotWithShape="1">
          <a:blip r:embed="rId3">
            <a:alphaModFix/>
          </a:blip>
          <a:srcRect b="0" l="0" r="0" t="0"/>
          <a:stretch/>
        </p:blipFill>
        <p:spPr>
          <a:xfrm>
            <a:off x="7705215" y="665906"/>
            <a:ext cx="3648584" cy="724001"/>
          </a:xfrm>
          <a:prstGeom prst="rect">
            <a:avLst/>
          </a:prstGeom>
          <a:noFill/>
          <a:ln>
            <a:noFill/>
          </a:ln>
        </p:spPr>
      </p:pic>
      <p:pic>
        <p:nvPicPr>
          <p:cNvPr id="314" name="Google Shape;314;p35"/>
          <p:cNvPicPr preferRelativeResize="0"/>
          <p:nvPr/>
        </p:nvPicPr>
        <p:blipFill rotWithShape="1">
          <a:blip r:embed="rId4">
            <a:alphaModFix/>
          </a:blip>
          <a:srcRect b="0" l="0" r="0" t="0"/>
          <a:stretch/>
        </p:blipFill>
        <p:spPr>
          <a:xfrm>
            <a:off x="1467556" y="4119562"/>
            <a:ext cx="9256888" cy="260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320" name="Google Shape;320;p36"/>
          <p:cNvSpPr txBox="1"/>
          <p:nvPr>
            <p:ph idx="1" type="body"/>
          </p:nvPr>
        </p:nvSpPr>
        <p:spPr>
          <a:xfrm>
            <a:off x="838200" y="1704976"/>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pt-BR" sz="2000"/>
              <a:t>Fuse</a:t>
            </a:r>
            <a:r>
              <a:rPr lang="pt-BR" sz="2000"/>
              <a:t>: O </a:t>
            </a:r>
            <a:r>
              <a:rPr b="1" lang="pt-BR" sz="2000"/>
              <a:t>SKFF</a:t>
            </a:r>
            <a:r>
              <a:rPr lang="pt-BR" sz="2000"/>
              <a:t> recebe entradas de três fluxos de convolução paralelos que transportam diferentes escalas de informação.</a:t>
            </a:r>
            <a:endParaRPr/>
          </a:p>
          <a:p>
            <a:pPr indent="0" lvl="0" marL="0" rtl="0" algn="l">
              <a:lnSpc>
                <a:spcPct val="90000"/>
              </a:lnSpc>
              <a:spcBef>
                <a:spcPts val="1000"/>
              </a:spcBef>
              <a:spcAft>
                <a:spcPts val="0"/>
              </a:spcAft>
              <a:buClr>
                <a:schemeClr val="dk1"/>
              </a:buClr>
              <a:buSzPts val="2000"/>
              <a:buNone/>
            </a:pPr>
            <a:r>
              <a:rPr lang="pt-BR" sz="2000"/>
              <a:t>Em primeiro lugar, combinamos estas características multi-escala utilizando uma soma de elementos, sobre a qual aplicamos Global Average Pooling (GAP) em toda a dimensão espacial.</a:t>
            </a:r>
            <a:endParaRPr/>
          </a:p>
          <a:p>
            <a:pPr indent="0" lvl="0" marL="0" rtl="0" algn="l">
              <a:lnSpc>
                <a:spcPct val="90000"/>
              </a:lnSpc>
              <a:spcBef>
                <a:spcPts val="1000"/>
              </a:spcBef>
              <a:spcAft>
                <a:spcPts val="0"/>
              </a:spcAft>
              <a:buClr>
                <a:schemeClr val="dk1"/>
              </a:buClr>
              <a:buSzPts val="2000"/>
              <a:buNone/>
            </a:pPr>
            <a:r>
              <a:rPr lang="pt-BR" sz="2000"/>
              <a:t>Em seguida, aplicamos uma camada de convolução de redução de escala de canal para gerar uma representação de caraterística compacta que passa por três camadas de convolução de aumento de escala de canal paralelo (uma para cada fluxo de resolução) e nos fornece três descritores de caraterística.</a:t>
            </a:r>
            <a:endParaRPr/>
          </a:p>
          <a:p>
            <a:pPr indent="0" lvl="0" marL="0" rtl="0" algn="l">
              <a:lnSpc>
                <a:spcPct val="90000"/>
              </a:lnSpc>
              <a:spcBef>
                <a:spcPts val="1000"/>
              </a:spcBef>
              <a:spcAft>
                <a:spcPts val="0"/>
              </a:spcAft>
              <a:buClr>
                <a:schemeClr val="dk1"/>
              </a:buClr>
              <a:buSzPts val="2800"/>
              <a:buNone/>
            </a:pPr>
            <a:r>
              <a:t/>
            </a:r>
            <a:endParaRPr/>
          </a:p>
        </p:txBody>
      </p:sp>
      <p:pic>
        <p:nvPicPr>
          <p:cNvPr id="321" name="Google Shape;321;p36"/>
          <p:cNvPicPr preferRelativeResize="0"/>
          <p:nvPr/>
        </p:nvPicPr>
        <p:blipFill rotWithShape="1">
          <a:blip r:embed="rId3">
            <a:alphaModFix/>
          </a:blip>
          <a:srcRect b="0" l="0" r="0" t="0"/>
          <a:stretch/>
        </p:blipFill>
        <p:spPr>
          <a:xfrm>
            <a:off x="7705215" y="665906"/>
            <a:ext cx="3648584" cy="724001"/>
          </a:xfrm>
          <a:prstGeom prst="rect">
            <a:avLst/>
          </a:prstGeom>
          <a:noFill/>
          <a:ln>
            <a:noFill/>
          </a:ln>
        </p:spPr>
      </p:pic>
      <p:pic>
        <p:nvPicPr>
          <p:cNvPr id="322" name="Google Shape;322;p36"/>
          <p:cNvPicPr preferRelativeResize="0"/>
          <p:nvPr/>
        </p:nvPicPr>
        <p:blipFill rotWithShape="1">
          <a:blip r:embed="rId4">
            <a:alphaModFix/>
          </a:blip>
          <a:srcRect b="0" l="0" r="0" t="0"/>
          <a:stretch/>
        </p:blipFill>
        <p:spPr>
          <a:xfrm>
            <a:off x="1694747" y="4191000"/>
            <a:ext cx="8802505" cy="2552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328" name="Google Shape;328;p37"/>
          <p:cNvSpPr txBox="1"/>
          <p:nvPr>
            <p:ph idx="1" type="body"/>
          </p:nvPr>
        </p:nvSpPr>
        <p:spPr>
          <a:xfrm>
            <a:off x="838201" y="1690688"/>
            <a:ext cx="10515598"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Select</a:t>
            </a:r>
            <a:r>
              <a:rPr lang="pt-BR"/>
              <a:t>: Este operador aplica a função softmax aos descritores de características para obter as activações correspondentes que são utilizadas para recalibrar adaptativamente os mapas de características multi-escala. As características agregadas são definidas como a soma do produto da caraterística multi-escala correspondente e o descritor da caraterística.</a:t>
            </a:r>
            <a:endParaRPr/>
          </a:p>
        </p:txBody>
      </p:sp>
      <p:pic>
        <p:nvPicPr>
          <p:cNvPr id="329" name="Google Shape;329;p37"/>
          <p:cNvPicPr preferRelativeResize="0"/>
          <p:nvPr/>
        </p:nvPicPr>
        <p:blipFill rotWithShape="1">
          <a:blip r:embed="rId3">
            <a:alphaModFix/>
          </a:blip>
          <a:srcRect b="0" l="0" r="0" t="0"/>
          <a:stretch/>
        </p:blipFill>
        <p:spPr>
          <a:xfrm>
            <a:off x="7705215" y="665906"/>
            <a:ext cx="3648584" cy="724001"/>
          </a:xfrm>
          <a:prstGeom prst="rect">
            <a:avLst/>
          </a:prstGeom>
          <a:noFill/>
          <a:ln>
            <a:noFill/>
          </a:ln>
        </p:spPr>
      </p:pic>
      <p:pic>
        <p:nvPicPr>
          <p:cNvPr id="330" name="Google Shape;330;p37"/>
          <p:cNvPicPr preferRelativeResize="0"/>
          <p:nvPr/>
        </p:nvPicPr>
        <p:blipFill rotWithShape="1">
          <a:blip r:embed="rId4">
            <a:alphaModFix/>
          </a:blip>
          <a:srcRect b="0" l="0" r="0" t="0"/>
          <a:stretch/>
        </p:blipFill>
        <p:spPr>
          <a:xfrm>
            <a:off x="1694747" y="4191000"/>
            <a:ext cx="8802505" cy="2552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336" name="Google Shape;336;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Processamento de imagem</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pt-BR"/>
              <a:t>Remoção de ruído de imagem</a:t>
            </a:r>
            <a:endParaRPr/>
          </a:p>
          <a:p>
            <a:pPr indent="-228600" lvl="0" marL="228600" rtl="0" algn="l">
              <a:lnSpc>
                <a:spcPct val="90000"/>
              </a:lnSpc>
              <a:spcBef>
                <a:spcPts val="1000"/>
              </a:spcBef>
              <a:spcAft>
                <a:spcPts val="0"/>
              </a:spcAft>
              <a:buClr>
                <a:schemeClr val="dk1"/>
              </a:buClr>
              <a:buSzPts val="2800"/>
              <a:buChar char="•"/>
            </a:pPr>
            <a:r>
              <a:rPr lang="pt-BR"/>
              <a:t>Super resolução</a:t>
            </a:r>
            <a:endParaRPr/>
          </a:p>
          <a:p>
            <a:pPr indent="-228600" lvl="0" marL="228600" rtl="0" algn="l">
              <a:lnSpc>
                <a:spcPct val="90000"/>
              </a:lnSpc>
              <a:spcBef>
                <a:spcPts val="1000"/>
              </a:spcBef>
              <a:spcAft>
                <a:spcPts val="0"/>
              </a:spcAft>
              <a:buClr>
                <a:schemeClr val="dk1"/>
              </a:buClr>
              <a:buSzPts val="2800"/>
              <a:buChar char="•"/>
            </a:pPr>
            <a:r>
              <a:rPr lang="pt-BR"/>
              <a:t>Melhoria de imagem</a:t>
            </a:r>
            <a:endParaRPr/>
          </a:p>
          <a:p>
            <a:pPr indent="-50800" lvl="0" marL="228600" rtl="0" algn="l">
              <a:lnSpc>
                <a:spcPct val="90000"/>
              </a:lnSpc>
              <a:spcBef>
                <a:spcPts val="1000"/>
              </a:spcBef>
              <a:spcAft>
                <a:spcPts val="0"/>
              </a:spcAft>
              <a:buClr>
                <a:schemeClr val="dk1"/>
              </a:buClr>
              <a:buSzPts val="2800"/>
              <a:buNone/>
            </a:pPr>
            <a:r>
              <a:t/>
            </a:r>
            <a:endParaRPr/>
          </a:p>
          <a:p>
            <a:pPr indent="-228600" lvl="3" marL="1600200" rtl="0" algn="l">
              <a:lnSpc>
                <a:spcPct val="90000"/>
              </a:lnSpc>
              <a:spcBef>
                <a:spcPts val="500"/>
              </a:spcBef>
              <a:spcAft>
                <a:spcPts val="0"/>
              </a:spcAft>
              <a:buClr>
                <a:schemeClr val="dk1"/>
              </a:buClr>
              <a:buSzPts val="1800"/>
              <a:buChar char="•"/>
            </a:pPr>
            <a:r>
              <a:rPr lang="pt-BR"/>
              <a:t>https://drive.google.com/drive/folders/1C2XCufoxxckQ29EkxERFPxL8R3Kx68ZG?usp=sharing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342" name="Google Shape;342;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Data set - Darmstadt noise dataset (DND)</a:t>
            </a:r>
            <a:endParaRPr/>
          </a:p>
          <a:p>
            <a:pPr indent="-228600" lvl="0" marL="228600" rtl="0" algn="l">
              <a:lnSpc>
                <a:spcPct val="90000"/>
              </a:lnSpc>
              <a:spcBef>
                <a:spcPts val="1000"/>
              </a:spcBef>
              <a:spcAft>
                <a:spcPts val="0"/>
              </a:spcAft>
              <a:buClr>
                <a:schemeClr val="dk1"/>
              </a:buClr>
              <a:buSzPts val="2800"/>
              <a:buChar char="•"/>
            </a:pPr>
            <a:r>
              <a:rPr lang="pt-BR"/>
              <a:t>Remoção de ruído</a:t>
            </a:r>
            <a:endParaRPr/>
          </a:p>
          <a:p>
            <a:pPr indent="0" lvl="0" marL="0" rtl="0" algn="l">
              <a:lnSpc>
                <a:spcPct val="90000"/>
              </a:lnSpc>
              <a:spcBef>
                <a:spcPts val="1000"/>
              </a:spcBef>
              <a:spcAft>
                <a:spcPts val="0"/>
              </a:spcAft>
              <a:buClr>
                <a:schemeClr val="dk1"/>
              </a:buClr>
              <a:buSzPts val="2800"/>
              <a:buNone/>
            </a:pPr>
            <a:r>
              <a:t/>
            </a:r>
            <a:endParaRPr/>
          </a:p>
        </p:txBody>
      </p:sp>
      <p:pic>
        <p:nvPicPr>
          <p:cNvPr id="343" name="Google Shape;343;p39"/>
          <p:cNvPicPr preferRelativeResize="0"/>
          <p:nvPr/>
        </p:nvPicPr>
        <p:blipFill rotWithShape="1">
          <a:blip r:embed="rId3">
            <a:alphaModFix/>
          </a:blip>
          <a:srcRect b="0" l="0" r="0" t="0"/>
          <a:stretch/>
        </p:blipFill>
        <p:spPr>
          <a:xfrm>
            <a:off x="1509712" y="2767806"/>
            <a:ext cx="9172575" cy="2466975"/>
          </a:xfrm>
          <a:prstGeom prst="rect">
            <a:avLst/>
          </a:prstGeom>
          <a:noFill/>
          <a:ln>
            <a:noFill/>
          </a:ln>
        </p:spPr>
      </p:pic>
      <p:sp>
        <p:nvSpPr>
          <p:cNvPr id="344" name="Google Shape;344;p39"/>
          <p:cNvSpPr txBox="1"/>
          <p:nvPr/>
        </p:nvSpPr>
        <p:spPr>
          <a:xfrm>
            <a:off x="2098622" y="4828709"/>
            <a:ext cx="115127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chemeClr val="dk1"/>
                </a:solidFill>
                <a:latin typeface="Calibri"/>
                <a:ea typeface="Calibri"/>
                <a:cs typeface="Calibri"/>
                <a:sym typeface="Calibri"/>
              </a:rPr>
              <a:t>Ruído</a:t>
            </a:r>
            <a:endParaRPr/>
          </a:p>
        </p:txBody>
      </p:sp>
      <p:sp>
        <p:nvSpPr>
          <p:cNvPr id="345" name="Google Shape;345;p39"/>
          <p:cNvSpPr txBox="1"/>
          <p:nvPr/>
        </p:nvSpPr>
        <p:spPr>
          <a:xfrm>
            <a:off x="4364636" y="4828708"/>
            <a:ext cx="136870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chemeClr val="dk1"/>
                </a:solidFill>
                <a:latin typeface="Calibri"/>
                <a:ea typeface="Calibri"/>
                <a:cs typeface="Calibri"/>
                <a:sym typeface="Calibri"/>
              </a:rPr>
              <a:t>RIDNet</a:t>
            </a:r>
            <a:endParaRPr sz="3200">
              <a:solidFill>
                <a:schemeClr val="dk1"/>
              </a:solidFill>
              <a:latin typeface="Calibri"/>
              <a:ea typeface="Calibri"/>
              <a:cs typeface="Calibri"/>
              <a:sym typeface="Calibri"/>
            </a:endParaRPr>
          </a:p>
        </p:txBody>
      </p:sp>
      <p:sp>
        <p:nvSpPr>
          <p:cNvPr id="346" name="Google Shape;346;p39"/>
          <p:cNvSpPr txBox="1"/>
          <p:nvPr/>
        </p:nvSpPr>
        <p:spPr>
          <a:xfrm>
            <a:off x="6848081" y="4828707"/>
            <a:ext cx="93487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chemeClr val="dk1"/>
                </a:solidFill>
                <a:latin typeface="Calibri"/>
                <a:ea typeface="Calibri"/>
                <a:cs typeface="Calibri"/>
                <a:sym typeface="Calibri"/>
              </a:rPr>
              <a:t>VDN</a:t>
            </a:r>
            <a:endParaRPr/>
          </a:p>
        </p:txBody>
      </p:sp>
      <p:sp>
        <p:nvSpPr>
          <p:cNvPr id="347" name="Google Shape;347;p39"/>
          <p:cNvSpPr txBox="1"/>
          <p:nvPr/>
        </p:nvSpPr>
        <p:spPr>
          <a:xfrm>
            <a:off x="8897689" y="4800601"/>
            <a:ext cx="14664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chemeClr val="dk1"/>
                </a:solidFill>
                <a:latin typeface="Calibri"/>
                <a:ea typeface="Calibri"/>
                <a:cs typeface="Calibri"/>
                <a:sym typeface="Calibri"/>
              </a:rPr>
              <a:t>MIRNet</a:t>
            </a:r>
            <a:endParaRPr sz="32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353" name="Google Shape;353;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Data set – Smarphone image denoising dataset (SIDD)</a:t>
            </a:r>
            <a:endParaRPr/>
          </a:p>
          <a:p>
            <a:pPr indent="-228600" lvl="0" marL="228600" rtl="0" algn="l">
              <a:lnSpc>
                <a:spcPct val="90000"/>
              </a:lnSpc>
              <a:spcBef>
                <a:spcPts val="1000"/>
              </a:spcBef>
              <a:spcAft>
                <a:spcPts val="0"/>
              </a:spcAft>
              <a:buClr>
                <a:schemeClr val="dk1"/>
              </a:buClr>
              <a:buSzPts val="2800"/>
              <a:buChar char="•"/>
            </a:pPr>
            <a:r>
              <a:rPr lang="pt-BR"/>
              <a:t>Remoção de ruído</a:t>
            </a:r>
            <a:endParaRPr/>
          </a:p>
          <a:p>
            <a:pPr indent="0" lvl="0" marL="0" rtl="0" algn="l">
              <a:lnSpc>
                <a:spcPct val="90000"/>
              </a:lnSpc>
              <a:spcBef>
                <a:spcPts val="1000"/>
              </a:spcBef>
              <a:spcAft>
                <a:spcPts val="0"/>
              </a:spcAft>
              <a:buClr>
                <a:schemeClr val="dk1"/>
              </a:buClr>
              <a:buSzPts val="2800"/>
              <a:buNone/>
            </a:pPr>
            <a:r>
              <a:t/>
            </a:r>
            <a:endParaRPr/>
          </a:p>
        </p:txBody>
      </p:sp>
      <p:sp>
        <p:nvSpPr>
          <p:cNvPr id="354" name="Google Shape;354;p40"/>
          <p:cNvSpPr txBox="1"/>
          <p:nvPr/>
        </p:nvSpPr>
        <p:spPr>
          <a:xfrm>
            <a:off x="2098622" y="4828709"/>
            <a:ext cx="115127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chemeClr val="dk1"/>
                </a:solidFill>
                <a:latin typeface="Calibri"/>
                <a:ea typeface="Calibri"/>
                <a:cs typeface="Calibri"/>
                <a:sym typeface="Calibri"/>
              </a:rPr>
              <a:t>Ruído</a:t>
            </a:r>
            <a:endParaRPr/>
          </a:p>
        </p:txBody>
      </p:sp>
      <p:sp>
        <p:nvSpPr>
          <p:cNvPr id="355" name="Google Shape;355;p40"/>
          <p:cNvSpPr txBox="1"/>
          <p:nvPr/>
        </p:nvSpPr>
        <p:spPr>
          <a:xfrm>
            <a:off x="4364636" y="4828708"/>
            <a:ext cx="136870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chemeClr val="dk1"/>
                </a:solidFill>
                <a:latin typeface="Calibri"/>
                <a:ea typeface="Calibri"/>
                <a:cs typeface="Calibri"/>
                <a:sym typeface="Calibri"/>
              </a:rPr>
              <a:t>RIDNet</a:t>
            </a:r>
            <a:endParaRPr sz="3200">
              <a:solidFill>
                <a:schemeClr val="dk1"/>
              </a:solidFill>
              <a:latin typeface="Calibri"/>
              <a:ea typeface="Calibri"/>
              <a:cs typeface="Calibri"/>
              <a:sym typeface="Calibri"/>
            </a:endParaRPr>
          </a:p>
        </p:txBody>
      </p:sp>
      <p:sp>
        <p:nvSpPr>
          <p:cNvPr id="356" name="Google Shape;356;p40"/>
          <p:cNvSpPr txBox="1"/>
          <p:nvPr/>
        </p:nvSpPr>
        <p:spPr>
          <a:xfrm>
            <a:off x="6848081" y="4828707"/>
            <a:ext cx="93487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chemeClr val="dk1"/>
                </a:solidFill>
                <a:latin typeface="Calibri"/>
                <a:ea typeface="Calibri"/>
                <a:cs typeface="Calibri"/>
                <a:sym typeface="Calibri"/>
              </a:rPr>
              <a:t>VDN</a:t>
            </a:r>
            <a:endParaRPr/>
          </a:p>
        </p:txBody>
      </p:sp>
      <p:sp>
        <p:nvSpPr>
          <p:cNvPr id="357" name="Google Shape;357;p40"/>
          <p:cNvSpPr txBox="1"/>
          <p:nvPr/>
        </p:nvSpPr>
        <p:spPr>
          <a:xfrm>
            <a:off x="8897689" y="4800601"/>
            <a:ext cx="14664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chemeClr val="dk1"/>
                </a:solidFill>
                <a:latin typeface="Calibri"/>
                <a:ea typeface="Calibri"/>
                <a:cs typeface="Calibri"/>
                <a:sym typeface="Calibri"/>
              </a:rPr>
              <a:t>MIRNet</a:t>
            </a:r>
            <a:endParaRPr sz="3200">
              <a:solidFill>
                <a:schemeClr val="dk1"/>
              </a:solidFill>
              <a:latin typeface="Calibri"/>
              <a:ea typeface="Calibri"/>
              <a:cs typeface="Calibri"/>
              <a:sym typeface="Calibri"/>
            </a:endParaRPr>
          </a:p>
        </p:txBody>
      </p:sp>
      <p:pic>
        <p:nvPicPr>
          <p:cNvPr id="358" name="Google Shape;358;p40"/>
          <p:cNvPicPr preferRelativeResize="0"/>
          <p:nvPr/>
        </p:nvPicPr>
        <p:blipFill rotWithShape="1">
          <a:blip r:embed="rId3">
            <a:alphaModFix/>
          </a:blip>
          <a:srcRect b="0" l="0" r="0" t="0"/>
          <a:stretch/>
        </p:blipFill>
        <p:spPr>
          <a:xfrm>
            <a:off x="1581150" y="2803047"/>
            <a:ext cx="9029700" cy="2505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364" name="Google Shape;364;p41"/>
          <p:cNvSpPr txBox="1"/>
          <p:nvPr>
            <p:ph idx="1" type="body"/>
          </p:nvPr>
        </p:nvSpPr>
        <p:spPr>
          <a:xfrm>
            <a:off x="838200" y="1333500"/>
            <a:ext cx="10515600" cy="48434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Dataset – RealSR dataset</a:t>
            </a:r>
            <a:endParaRPr/>
          </a:p>
          <a:p>
            <a:pPr indent="-228600" lvl="0" marL="228600" rtl="0" algn="l">
              <a:lnSpc>
                <a:spcPct val="90000"/>
              </a:lnSpc>
              <a:spcBef>
                <a:spcPts val="1000"/>
              </a:spcBef>
              <a:spcAft>
                <a:spcPts val="0"/>
              </a:spcAft>
              <a:buClr>
                <a:schemeClr val="dk1"/>
              </a:buClr>
              <a:buSzPts val="2800"/>
              <a:buChar char="•"/>
            </a:pPr>
            <a:r>
              <a:rPr lang="pt-BR"/>
              <a:t>Super Resolução</a:t>
            </a:r>
            <a:endParaRPr/>
          </a:p>
        </p:txBody>
      </p:sp>
      <p:pic>
        <p:nvPicPr>
          <p:cNvPr id="365" name="Google Shape;365;p41"/>
          <p:cNvPicPr preferRelativeResize="0"/>
          <p:nvPr/>
        </p:nvPicPr>
        <p:blipFill rotWithShape="1">
          <a:blip r:embed="rId3">
            <a:alphaModFix/>
          </a:blip>
          <a:srcRect b="0" l="0" r="0" t="0"/>
          <a:stretch/>
        </p:blipFill>
        <p:spPr>
          <a:xfrm>
            <a:off x="2735010" y="2881722"/>
            <a:ext cx="6721979" cy="1475556"/>
          </a:xfrm>
          <a:prstGeom prst="rect">
            <a:avLst/>
          </a:prstGeom>
          <a:noFill/>
          <a:ln>
            <a:noFill/>
          </a:ln>
        </p:spPr>
      </p:pic>
      <p:sp>
        <p:nvSpPr>
          <p:cNvPr id="366" name="Google Shape;366;p41"/>
          <p:cNvSpPr txBox="1"/>
          <p:nvPr/>
        </p:nvSpPr>
        <p:spPr>
          <a:xfrm>
            <a:off x="3333752" y="4379832"/>
            <a:ext cx="4074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LR</a:t>
            </a:r>
            <a:endParaRPr/>
          </a:p>
        </p:txBody>
      </p:sp>
      <p:sp>
        <p:nvSpPr>
          <p:cNvPr id="367" name="Google Shape;367;p41"/>
          <p:cNvSpPr txBox="1"/>
          <p:nvPr/>
        </p:nvSpPr>
        <p:spPr>
          <a:xfrm>
            <a:off x="5010152" y="4379832"/>
            <a:ext cx="4539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HR</a:t>
            </a:r>
            <a:endParaRPr/>
          </a:p>
        </p:txBody>
      </p:sp>
      <p:sp>
        <p:nvSpPr>
          <p:cNvPr id="368" name="Google Shape;368;p41"/>
          <p:cNvSpPr txBox="1"/>
          <p:nvPr/>
        </p:nvSpPr>
        <p:spPr>
          <a:xfrm>
            <a:off x="6506209" y="4315003"/>
            <a:ext cx="8547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Bicubic</a:t>
            </a:r>
            <a:endParaRPr sz="1800">
              <a:solidFill>
                <a:schemeClr val="dk1"/>
              </a:solidFill>
              <a:latin typeface="Calibri"/>
              <a:ea typeface="Calibri"/>
              <a:cs typeface="Calibri"/>
              <a:sym typeface="Calibri"/>
            </a:endParaRPr>
          </a:p>
        </p:txBody>
      </p:sp>
      <p:sp>
        <p:nvSpPr>
          <p:cNvPr id="369" name="Google Shape;369;p41"/>
          <p:cNvSpPr txBox="1"/>
          <p:nvPr/>
        </p:nvSpPr>
        <p:spPr>
          <a:xfrm>
            <a:off x="8172658" y="4336141"/>
            <a:ext cx="10626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SSResNet</a:t>
            </a:r>
            <a:endParaRPr sz="1800">
              <a:solidFill>
                <a:schemeClr val="dk1"/>
              </a:solidFill>
              <a:latin typeface="Calibri"/>
              <a:ea typeface="Calibri"/>
              <a:cs typeface="Calibri"/>
              <a:sym typeface="Calibri"/>
            </a:endParaRPr>
          </a:p>
        </p:txBody>
      </p:sp>
      <p:pic>
        <p:nvPicPr>
          <p:cNvPr id="370" name="Google Shape;370;p41"/>
          <p:cNvPicPr preferRelativeResize="0"/>
          <p:nvPr/>
        </p:nvPicPr>
        <p:blipFill rotWithShape="1">
          <a:blip r:embed="rId4">
            <a:alphaModFix/>
          </a:blip>
          <a:srcRect b="0" l="0" r="0" t="0"/>
          <a:stretch/>
        </p:blipFill>
        <p:spPr>
          <a:xfrm>
            <a:off x="2830259" y="4911677"/>
            <a:ext cx="6531479" cy="1384554"/>
          </a:xfrm>
          <a:prstGeom prst="rect">
            <a:avLst/>
          </a:prstGeom>
          <a:noFill/>
          <a:ln>
            <a:noFill/>
          </a:ln>
        </p:spPr>
      </p:pic>
      <p:sp>
        <p:nvSpPr>
          <p:cNvPr id="371" name="Google Shape;371;p41"/>
          <p:cNvSpPr txBox="1"/>
          <p:nvPr/>
        </p:nvSpPr>
        <p:spPr>
          <a:xfrm>
            <a:off x="3333752" y="6339922"/>
            <a:ext cx="6896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VDSR</a:t>
            </a:r>
            <a:endParaRPr/>
          </a:p>
        </p:txBody>
      </p:sp>
      <p:sp>
        <p:nvSpPr>
          <p:cNvPr id="372" name="Google Shape;372;p41"/>
          <p:cNvSpPr txBox="1"/>
          <p:nvPr/>
        </p:nvSpPr>
        <p:spPr>
          <a:xfrm>
            <a:off x="5010152" y="6339922"/>
            <a:ext cx="7132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RCAN</a:t>
            </a:r>
            <a:endParaRPr/>
          </a:p>
        </p:txBody>
      </p:sp>
      <p:sp>
        <p:nvSpPr>
          <p:cNvPr id="373" name="Google Shape;373;p41"/>
          <p:cNvSpPr txBox="1"/>
          <p:nvPr/>
        </p:nvSpPr>
        <p:spPr>
          <a:xfrm>
            <a:off x="6506209" y="6275093"/>
            <a:ext cx="8418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LP KPN</a:t>
            </a:r>
            <a:endParaRPr/>
          </a:p>
        </p:txBody>
      </p:sp>
      <p:sp>
        <p:nvSpPr>
          <p:cNvPr id="374" name="Google Shape;374;p41"/>
          <p:cNvSpPr txBox="1"/>
          <p:nvPr/>
        </p:nvSpPr>
        <p:spPr>
          <a:xfrm>
            <a:off x="8172658" y="6296231"/>
            <a:ext cx="9047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MIRNet</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Introdução</a:t>
            </a:r>
            <a:endParaRPr/>
          </a:p>
        </p:txBody>
      </p:sp>
      <p:sp>
        <p:nvSpPr>
          <p:cNvPr id="106" name="Google Shape;106;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Ponto inicial é a restauração e aprimoramento de imagens reais. Seja pela câmera do celular, câmera fotográfica, ou fonte de imagem antiga, ou condições naturais de iluminação com clima e o tempo.</a:t>
            </a:r>
            <a:endParaRPr/>
          </a:p>
        </p:txBody>
      </p:sp>
      <p:pic>
        <p:nvPicPr>
          <p:cNvPr descr="CorelDRAW Ajuda | Ajustar cor e tom" id="107" name="Google Shape;107;p15"/>
          <p:cNvPicPr preferRelativeResize="0"/>
          <p:nvPr/>
        </p:nvPicPr>
        <p:blipFill rotWithShape="1">
          <a:blip r:embed="rId3">
            <a:alphaModFix/>
          </a:blip>
          <a:srcRect b="0" l="0" r="0" t="0"/>
          <a:stretch/>
        </p:blipFill>
        <p:spPr>
          <a:xfrm>
            <a:off x="1452562" y="3159199"/>
            <a:ext cx="9286875" cy="285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380" name="Google Shape;380;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Aprimoramento de imagem – dataset LoL dataset</a:t>
            </a:r>
            <a:endParaRPr/>
          </a:p>
        </p:txBody>
      </p:sp>
      <p:pic>
        <p:nvPicPr>
          <p:cNvPr id="381" name="Google Shape;381;p42"/>
          <p:cNvPicPr preferRelativeResize="0"/>
          <p:nvPr/>
        </p:nvPicPr>
        <p:blipFill rotWithShape="1">
          <a:blip r:embed="rId3">
            <a:alphaModFix/>
          </a:blip>
          <a:srcRect b="0" l="0" r="0" t="0"/>
          <a:stretch/>
        </p:blipFill>
        <p:spPr>
          <a:xfrm>
            <a:off x="787090" y="2470150"/>
            <a:ext cx="10617820" cy="3706813"/>
          </a:xfrm>
          <a:prstGeom prst="rect">
            <a:avLst/>
          </a:prstGeom>
          <a:noFill/>
          <a:ln>
            <a:noFill/>
          </a:ln>
        </p:spPr>
      </p:pic>
      <p:sp>
        <p:nvSpPr>
          <p:cNvPr id="382" name="Google Shape;382;p42"/>
          <p:cNvSpPr txBox="1"/>
          <p:nvPr/>
        </p:nvSpPr>
        <p:spPr>
          <a:xfrm>
            <a:off x="1457325" y="4011613"/>
            <a:ext cx="13128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Input Image</a:t>
            </a:r>
            <a:endParaRPr sz="1800">
              <a:solidFill>
                <a:schemeClr val="dk1"/>
              </a:solidFill>
              <a:latin typeface="Calibri"/>
              <a:ea typeface="Calibri"/>
              <a:cs typeface="Calibri"/>
              <a:sym typeface="Calibri"/>
            </a:endParaRPr>
          </a:p>
        </p:txBody>
      </p:sp>
      <p:sp>
        <p:nvSpPr>
          <p:cNvPr id="383" name="Google Shape;383;p42"/>
          <p:cNvSpPr txBox="1"/>
          <p:nvPr/>
        </p:nvSpPr>
        <p:spPr>
          <a:xfrm>
            <a:off x="4479925" y="4011613"/>
            <a:ext cx="6495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LIME</a:t>
            </a:r>
            <a:endParaRPr/>
          </a:p>
        </p:txBody>
      </p:sp>
      <p:sp>
        <p:nvSpPr>
          <p:cNvPr id="384" name="Google Shape;384;p42"/>
          <p:cNvSpPr txBox="1"/>
          <p:nvPr/>
        </p:nvSpPr>
        <p:spPr>
          <a:xfrm>
            <a:off x="1788986" y="5922408"/>
            <a:ext cx="5854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SRIE</a:t>
            </a:r>
            <a:endParaRPr/>
          </a:p>
        </p:txBody>
      </p:sp>
      <p:sp>
        <p:nvSpPr>
          <p:cNvPr id="385" name="Google Shape;385;p42"/>
          <p:cNvSpPr txBox="1"/>
          <p:nvPr/>
        </p:nvSpPr>
        <p:spPr>
          <a:xfrm>
            <a:off x="4544045" y="5922408"/>
            <a:ext cx="6222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KinD</a:t>
            </a:r>
            <a:endParaRPr sz="1800">
              <a:solidFill>
                <a:schemeClr val="dk1"/>
              </a:solidFill>
              <a:latin typeface="Calibri"/>
              <a:ea typeface="Calibri"/>
              <a:cs typeface="Calibri"/>
              <a:sym typeface="Calibri"/>
            </a:endParaRPr>
          </a:p>
        </p:txBody>
      </p:sp>
      <p:sp>
        <p:nvSpPr>
          <p:cNvPr id="386" name="Google Shape;386;p42"/>
          <p:cNvSpPr txBox="1"/>
          <p:nvPr/>
        </p:nvSpPr>
        <p:spPr>
          <a:xfrm>
            <a:off x="7086602" y="4011613"/>
            <a:ext cx="6303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CRM</a:t>
            </a:r>
            <a:endParaRPr/>
          </a:p>
        </p:txBody>
      </p:sp>
      <p:sp>
        <p:nvSpPr>
          <p:cNvPr id="387" name="Google Shape;387;p42"/>
          <p:cNvSpPr txBox="1"/>
          <p:nvPr/>
        </p:nvSpPr>
        <p:spPr>
          <a:xfrm>
            <a:off x="9490029" y="4011613"/>
            <a:ext cx="12936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Retinex-Net</a:t>
            </a:r>
            <a:endParaRPr/>
          </a:p>
        </p:txBody>
      </p:sp>
      <p:sp>
        <p:nvSpPr>
          <p:cNvPr id="388" name="Google Shape;388;p42"/>
          <p:cNvSpPr txBox="1"/>
          <p:nvPr/>
        </p:nvSpPr>
        <p:spPr>
          <a:xfrm>
            <a:off x="6949352" y="5942568"/>
            <a:ext cx="9047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MIRNet</a:t>
            </a:r>
            <a:endParaRPr sz="1800">
              <a:solidFill>
                <a:schemeClr val="dk1"/>
              </a:solidFill>
              <a:latin typeface="Calibri"/>
              <a:ea typeface="Calibri"/>
              <a:cs typeface="Calibri"/>
              <a:sym typeface="Calibri"/>
            </a:endParaRPr>
          </a:p>
        </p:txBody>
      </p:sp>
      <p:sp>
        <p:nvSpPr>
          <p:cNvPr id="389" name="Google Shape;389;p42"/>
          <p:cNvSpPr txBox="1"/>
          <p:nvPr/>
        </p:nvSpPr>
        <p:spPr>
          <a:xfrm>
            <a:off x="9684441" y="5922408"/>
            <a:ext cx="14425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Ground-truth</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395" name="Google Shape;395;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Aprimoramento de imagem – MIT Adobe FiveK dataset</a:t>
            </a:r>
            <a:endParaRPr/>
          </a:p>
        </p:txBody>
      </p:sp>
      <p:pic>
        <p:nvPicPr>
          <p:cNvPr id="396" name="Google Shape;396;p43"/>
          <p:cNvPicPr preferRelativeResize="0"/>
          <p:nvPr/>
        </p:nvPicPr>
        <p:blipFill rotWithShape="1">
          <a:blip r:embed="rId3">
            <a:alphaModFix/>
          </a:blip>
          <a:srcRect b="0" l="0" r="0" t="0"/>
          <a:stretch/>
        </p:blipFill>
        <p:spPr>
          <a:xfrm>
            <a:off x="2457450" y="2443956"/>
            <a:ext cx="7277100" cy="3114675"/>
          </a:xfrm>
          <a:prstGeom prst="rect">
            <a:avLst/>
          </a:prstGeom>
          <a:noFill/>
          <a:ln>
            <a:noFill/>
          </a:ln>
        </p:spPr>
      </p:pic>
      <p:sp>
        <p:nvSpPr>
          <p:cNvPr id="397" name="Google Shape;397;p43"/>
          <p:cNvSpPr txBox="1"/>
          <p:nvPr/>
        </p:nvSpPr>
        <p:spPr>
          <a:xfrm>
            <a:off x="3070225" y="3816627"/>
            <a:ext cx="13128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Input Image</a:t>
            </a:r>
            <a:endParaRPr sz="1800">
              <a:solidFill>
                <a:schemeClr val="dk1"/>
              </a:solidFill>
              <a:latin typeface="Calibri"/>
              <a:ea typeface="Calibri"/>
              <a:cs typeface="Calibri"/>
              <a:sym typeface="Calibri"/>
            </a:endParaRPr>
          </a:p>
        </p:txBody>
      </p:sp>
      <p:sp>
        <p:nvSpPr>
          <p:cNvPr id="398" name="Google Shape;398;p43"/>
          <p:cNvSpPr txBox="1"/>
          <p:nvPr/>
        </p:nvSpPr>
        <p:spPr>
          <a:xfrm>
            <a:off x="5723141" y="3797854"/>
            <a:ext cx="7457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HDRN</a:t>
            </a:r>
            <a:endParaRPr/>
          </a:p>
        </p:txBody>
      </p:sp>
      <p:sp>
        <p:nvSpPr>
          <p:cNvPr id="399" name="Google Shape;399;p43"/>
          <p:cNvSpPr txBox="1"/>
          <p:nvPr/>
        </p:nvSpPr>
        <p:spPr>
          <a:xfrm>
            <a:off x="8283166" y="3797854"/>
            <a:ext cx="5581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DPE</a:t>
            </a:r>
            <a:endParaRPr/>
          </a:p>
        </p:txBody>
      </p:sp>
      <p:sp>
        <p:nvSpPr>
          <p:cNvPr id="400" name="Google Shape;400;p43"/>
          <p:cNvSpPr txBox="1"/>
          <p:nvPr/>
        </p:nvSpPr>
        <p:spPr>
          <a:xfrm>
            <a:off x="3070225" y="5498465"/>
            <a:ext cx="11112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Deep UPE</a:t>
            </a:r>
            <a:endParaRPr/>
          </a:p>
        </p:txBody>
      </p:sp>
      <p:sp>
        <p:nvSpPr>
          <p:cNvPr id="401" name="Google Shape;401;p43"/>
          <p:cNvSpPr txBox="1"/>
          <p:nvPr/>
        </p:nvSpPr>
        <p:spPr>
          <a:xfrm>
            <a:off x="5540398" y="5488166"/>
            <a:ext cx="9047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MIRNet</a:t>
            </a:r>
            <a:endParaRPr sz="1800">
              <a:solidFill>
                <a:schemeClr val="dk1"/>
              </a:solidFill>
              <a:latin typeface="Calibri"/>
              <a:ea typeface="Calibri"/>
              <a:cs typeface="Calibri"/>
              <a:sym typeface="Calibri"/>
            </a:endParaRPr>
          </a:p>
        </p:txBody>
      </p:sp>
      <p:sp>
        <p:nvSpPr>
          <p:cNvPr id="402" name="Google Shape;402;p43"/>
          <p:cNvSpPr txBox="1"/>
          <p:nvPr/>
        </p:nvSpPr>
        <p:spPr>
          <a:xfrm>
            <a:off x="8109849" y="5488166"/>
            <a:ext cx="14665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Ground thuth</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Vantagens e desvantagens - Vantagens</a:t>
            </a:r>
            <a:endParaRPr/>
          </a:p>
        </p:txBody>
      </p:sp>
      <p:sp>
        <p:nvSpPr>
          <p:cNvPr id="408" name="Google Shape;408;p44"/>
          <p:cNvSpPr txBox="1"/>
          <p:nvPr>
            <p:ph idx="1" type="body"/>
          </p:nvPr>
        </p:nvSpPr>
        <p:spPr>
          <a:xfrm>
            <a:off x="838200" y="1424763"/>
            <a:ext cx="10515600" cy="5433237"/>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lang="pt-BR"/>
              <a:t>Preservação de detalhes espaciais: O modelo MIRNet mantém as representações de alta resolução ao longo de toda a rede, preservando assim os detalhes espaciais precisos da imagem.</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Contextualização robusta: As ramificações paralelas do MIRNet processam as características em diferentes escalas de resolução, o que permite a captura de informações de contexto semântico amplas.</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Troca de informações eficaz: O MIRNet possui um mecanismo de troca de informações entre as ramificações de múltiplas resoluções, consolidando assim as características de alta resolução com o auxílio das características de baixa resolução e vice-versa.</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Atenção dinâmica: O MIRNet emprega unidades de atenção espacial e de canal, que ajustam dinamicamente os campos receptivos e permitem uma agregação eficaz das características multi-escala.</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Desempenho de ponta: Nos testes em vários conjuntos de dados de referência, o MIRNet alcança os melhores resultados do estado da arte em tarefas de restauração e aprimoramento de imagens.</a:t>
            </a:r>
            <a:endParaRPr/>
          </a:p>
          <a:p>
            <a:pPr indent="0" lvl="0" marL="0" rtl="0" algn="l">
              <a:lnSpc>
                <a:spcPct val="90000"/>
              </a:lnSpc>
              <a:spcBef>
                <a:spcPts val="1000"/>
              </a:spcBef>
              <a:spcAft>
                <a:spcPts val="0"/>
              </a:spcAft>
              <a:buClr>
                <a:schemeClr val="dk1"/>
              </a:buClr>
              <a:buSzPct val="100000"/>
              <a:buNone/>
            </a:pPr>
            <a:r>
              <a:rPr lang="pt-BR" u="sng">
                <a:solidFill>
                  <a:schemeClr val="hlink"/>
                </a:solidFill>
                <a:hlinkClick r:id="rId3"/>
              </a:rPr>
              <a:t>https://arxiv.org/pdf/2003.06792v2</a:t>
            </a:r>
            <a:endParaRPr/>
          </a:p>
          <a:p>
            <a:pPr indent="0" lvl="0" marL="0" rtl="0" algn="l">
              <a:lnSpc>
                <a:spcPct val="90000"/>
              </a:lnSpc>
              <a:spcBef>
                <a:spcPts val="1000"/>
              </a:spcBef>
              <a:spcAft>
                <a:spcPts val="0"/>
              </a:spcAft>
              <a:buClr>
                <a:schemeClr val="dk1"/>
              </a:buClr>
              <a:buSzPct val="100000"/>
              <a:buNone/>
            </a:pPr>
            <a:r>
              <a:t/>
            </a:r>
            <a:endParaRPr/>
          </a:p>
        </p:txBody>
      </p:sp>
      <p:pic>
        <p:nvPicPr>
          <p:cNvPr id="409" name="Google Shape;409;p44"/>
          <p:cNvPicPr preferRelativeResize="0"/>
          <p:nvPr/>
        </p:nvPicPr>
        <p:blipFill rotWithShape="1">
          <a:blip r:embed="rId4">
            <a:alphaModFix/>
          </a:blip>
          <a:srcRect b="0" l="0" r="0" t="0"/>
          <a:stretch/>
        </p:blipFill>
        <p:spPr>
          <a:xfrm>
            <a:off x="10631265" y="0"/>
            <a:ext cx="1560735" cy="14390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Vantagens e desvantagens - Desvantagens</a:t>
            </a:r>
            <a:endParaRPr/>
          </a:p>
        </p:txBody>
      </p:sp>
      <p:sp>
        <p:nvSpPr>
          <p:cNvPr id="415" name="Google Shape;415;p45"/>
          <p:cNvSpPr txBox="1"/>
          <p:nvPr>
            <p:ph idx="1" type="body"/>
          </p:nvPr>
        </p:nvSpPr>
        <p:spPr>
          <a:xfrm>
            <a:off x="838200" y="1424763"/>
            <a:ext cx="10515600" cy="5433237"/>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lang="pt-BR"/>
              <a:t>Complexidade do modelo: A arquitetura do MIRNet é relativamente complexa, com múltiplas ramificações e mecanismos de atenção, o que pode resultar em um número maior de parâmetros e uma demanda computacional mais elevada. Uma imagem complexa demora em torno de 30 segundos para ser processada. Não existe inferência em tempo real ainda.</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Necessidade de treinamento abrangente: Para obter o melhor desempenho, o MIRNet requer um treinamento extensivo em uma ampla gama de conjuntos de dados, o que pode ser um processo demorado e exigente.</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Interoperabilidade limitada: Como a maioria dos modelos de deep learning, o MIRNet pode ser considerado uma </a:t>
            </a:r>
            <a:r>
              <a:rPr b="1" lang="pt-BR"/>
              <a:t>"caixa-preta", </a:t>
            </a:r>
            <a:r>
              <a:rPr lang="pt-BR"/>
              <a:t>o que limita a compreensão de como exatamente o modelo aprende e toma decisões.</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Possível sensibilidade a artefatos: Embora o MIRNet seja robusto em geral, pode haver casos em que certas características da imagem ou tipos de degradação podem levar à introdução de artefatos visuais indesejados.</a:t>
            </a:r>
            <a:endParaRPr/>
          </a:p>
          <a:p>
            <a:pPr indent="0" lvl="0" marL="0" rtl="0" algn="l">
              <a:lnSpc>
                <a:spcPct val="90000"/>
              </a:lnSpc>
              <a:spcBef>
                <a:spcPts val="1000"/>
              </a:spcBef>
              <a:spcAft>
                <a:spcPts val="0"/>
              </a:spcAft>
              <a:buClr>
                <a:schemeClr val="dk1"/>
              </a:buClr>
              <a:buSzPct val="100000"/>
              <a:buNone/>
            </a:pPr>
            <a:r>
              <a:t/>
            </a:r>
            <a:endParaRPr u="sng">
              <a:solidFill>
                <a:schemeClr val="hlink"/>
              </a:solidFill>
              <a:hlinkClick r:id="rId3"/>
            </a:endParaRPr>
          </a:p>
          <a:p>
            <a:pPr indent="0" lvl="0" marL="0" rtl="0" algn="l">
              <a:lnSpc>
                <a:spcPct val="90000"/>
              </a:lnSpc>
              <a:spcBef>
                <a:spcPts val="1000"/>
              </a:spcBef>
              <a:spcAft>
                <a:spcPts val="0"/>
              </a:spcAft>
              <a:buClr>
                <a:schemeClr val="dk1"/>
              </a:buClr>
              <a:buSzPct val="100000"/>
              <a:buNone/>
            </a:pPr>
            <a:r>
              <a:rPr lang="pt-BR" u="sng">
                <a:solidFill>
                  <a:schemeClr val="hlink"/>
                </a:solidFill>
                <a:hlinkClick r:id="rId4"/>
              </a:rPr>
              <a:t>https://arxiv.org/pdf/2003.06792v2</a:t>
            </a:r>
            <a:endParaRPr/>
          </a:p>
          <a:p>
            <a:pPr indent="0" lvl="0" marL="0" rtl="0" algn="l">
              <a:lnSpc>
                <a:spcPct val="90000"/>
              </a:lnSpc>
              <a:spcBef>
                <a:spcPts val="1000"/>
              </a:spcBef>
              <a:spcAft>
                <a:spcPts val="0"/>
              </a:spcAft>
              <a:buClr>
                <a:schemeClr val="dk1"/>
              </a:buClr>
              <a:buSzPct val="100000"/>
              <a:buNone/>
            </a:pPr>
            <a:r>
              <a:t/>
            </a:r>
            <a:endParaRPr/>
          </a:p>
        </p:txBody>
      </p:sp>
      <p:pic>
        <p:nvPicPr>
          <p:cNvPr id="416" name="Google Shape;416;p45"/>
          <p:cNvPicPr preferRelativeResize="0"/>
          <p:nvPr/>
        </p:nvPicPr>
        <p:blipFill rotWithShape="1">
          <a:blip r:embed="rId5">
            <a:alphaModFix/>
          </a:blip>
          <a:srcRect b="0" l="0" r="0" t="0"/>
          <a:stretch/>
        </p:blipFill>
        <p:spPr>
          <a:xfrm>
            <a:off x="10632204" y="181"/>
            <a:ext cx="1559796" cy="14245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Exemplo(s) de aplicação</a:t>
            </a:r>
            <a:endParaRPr/>
          </a:p>
        </p:txBody>
      </p:sp>
      <p:sp>
        <p:nvSpPr>
          <p:cNvPr id="422" name="Google Shape;422;p46"/>
          <p:cNvSpPr txBox="1"/>
          <p:nvPr>
            <p:ph idx="1" type="body"/>
          </p:nvPr>
        </p:nvSpPr>
        <p:spPr>
          <a:xfrm>
            <a:off x="5205966" y="1965687"/>
            <a:ext cx="669674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pt-BR"/>
              <a:t>Fotografia com smartphones</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Vigilância por vídeo</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Processamento de imagens médicas</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Processamento de imagens de satélite e drone</a:t>
            </a:r>
            <a:endParaRPr/>
          </a:p>
        </p:txBody>
      </p:sp>
      <p:pic>
        <p:nvPicPr>
          <p:cNvPr descr="10 dicas para enfrentar o medo da ressonância magnética" id="423" name="Google Shape;423;p46"/>
          <p:cNvPicPr preferRelativeResize="0"/>
          <p:nvPr/>
        </p:nvPicPr>
        <p:blipFill rotWithShape="1">
          <a:blip r:embed="rId3">
            <a:alphaModFix/>
          </a:blip>
          <a:srcRect b="0" l="0" r="0" t="0"/>
          <a:stretch/>
        </p:blipFill>
        <p:spPr>
          <a:xfrm>
            <a:off x="461694" y="1491310"/>
            <a:ext cx="3921070" cy="2450668"/>
          </a:xfrm>
          <a:prstGeom prst="rect">
            <a:avLst/>
          </a:prstGeom>
          <a:noFill/>
          <a:ln>
            <a:noFill/>
          </a:ln>
        </p:spPr>
      </p:pic>
      <p:pic>
        <p:nvPicPr>
          <p:cNvPr descr="Rastreador via Satélite: Como Funciona e Vantagens" id="424" name="Google Shape;424;p46"/>
          <p:cNvPicPr preferRelativeResize="0"/>
          <p:nvPr/>
        </p:nvPicPr>
        <p:blipFill rotWithShape="1">
          <a:blip r:embed="rId4">
            <a:alphaModFix/>
          </a:blip>
          <a:srcRect b="0" l="0" r="0" t="0"/>
          <a:stretch/>
        </p:blipFill>
        <p:spPr>
          <a:xfrm>
            <a:off x="0" y="4141356"/>
            <a:ext cx="4844459" cy="271664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Exemplo(s) de aplicação</a:t>
            </a:r>
            <a:endParaRPr/>
          </a:p>
        </p:txBody>
      </p:sp>
      <p:sp>
        <p:nvSpPr>
          <p:cNvPr id="430" name="Google Shape;430;p47"/>
          <p:cNvSpPr txBox="1"/>
          <p:nvPr>
            <p:ph idx="1" type="body"/>
          </p:nvPr>
        </p:nvSpPr>
        <p:spPr>
          <a:xfrm>
            <a:off x="838200" y="1825625"/>
            <a:ext cx="10515600" cy="4351338"/>
          </a:xfrm>
          <a:prstGeom prst="rect">
            <a:avLst/>
          </a:prstGeom>
          <a:noFill/>
          <a:ln>
            <a:noFill/>
          </a:ln>
        </p:spPr>
        <p:txBody>
          <a:bodyPr anchorCtr="0" anchor="ctr" bIns="45700" lIns="91425" spcFirstLastPara="1" rIns="91425" wrap="square" tIns="45700">
            <a:normAutofit/>
          </a:bodyPr>
          <a:lstStyle/>
          <a:p>
            <a:pPr indent="-228600" lvl="0" marL="228600" rtl="0" algn="ctr">
              <a:lnSpc>
                <a:spcPct val="90000"/>
              </a:lnSpc>
              <a:spcBef>
                <a:spcPts val="0"/>
              </a:spcBef>
              <a:spcAft>
                <a:spcPts val="0"/>
              </a:spcAft>
              <a:buClr>
                <a:schemeClr val="dk1"/>
              </a:buClr>
              <a:buSzPts val="2000"/>
              <a:buChar char="•"/>
            </a:pPr>
            <a:r>
              <a:rPr lang="pt-BR" sz="2000" u="sng">
                <a:solidFill>
                  <a:schemeClr val="hlink"/>
                </a:solidFill>
                <a:hlinkClick r:id="rId3"/>
              </a:rPr>
              <a:t>https://drive.google.com/file/d/1tsm4b1q59ZaMnZ3RnG0ZlFtsY08yz4Ng/view?usp=sharing</a:t>
            </a:r>
            <a:endParaRPr sz="2000"/>
          </a:p>
          <a:p>
            <a:pPr indent="0" lvl="0" marL="0" rtl="0" algn="l">
              <a:lnSpc>
                <a:spcPct val="90000"/>
              </a:lnSpc>
              <a:spcBef>
                <a:spcPts val="1000"/>
              </a:spcBef>
              <a:spcAft>
                <a:spcPts val="0"/>
              </a:spcAft>
              <a:buClr>
                <a:schemeClr val="dk1"/>
              </a:buClr>
              <a:buSzPts val="2800"/>
              <a:buNone/>
            </a:pPr>
            <a:r>
              <a:t/>
            </a:r>
            <a:endParaRPr/>
          </a:p>
        </p:txBody>
      </p:sp>
      <p:pic>
        <p:nvPicPr>
          <p:cNvPr id="431" name="Google Shape;431;p47"/>
          <p:cNvPicPr preferRelativeResize="0"/>
          <p:nvPr/>
        </p:nvPicPr>
        <p:blipFill rotWithShape="1">
          <a:blip r:embed="rId4">
            <a:alphaModFix/>
          </a:blip>
          <a:srcRect b="0" l="0" r="0" t="0"/>
          <a:stretch/>
        </p:blipFill>
        <p:spPr>
          <a:xfrm>
            <a:off x="6315906" y="14500"/>
            <a:ext cx="5876094" cy="3622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Quizz</a:t>
            </a:r>
            <a:endParaRPr/>
          </a:p>
        </p:txBody>
      </p:sp>
      <p:sp>
        <p:nvSpPr>
          <p:cNvPr id="437" name="Google Shape;437;p48"/>
          <p:cNvSpPr txBox="1"/>
          <p:nvPr>
            <p:ph idx="1" type="body"/>
          </p:nvPr>
        </p:nvSpPr>
        <p:spPr>
          <a:xfrm>
            <a:off x="838200" y="1825625"/>
            <a:ext cx="10515600" cy="4351338"/>
          </a:xfrm>
          <a:prstGeom prst="rect">
            <a:avLst/>
          </a:prstGeom>
          <a:noFill/>
          <a:ln>
            <a:noFill/>
          </a:ln>
        </p:spPr>
        <p:txBody>
          <a:bodyPr anchorCtr="0" anchor="ctr" bIns="45700" lIns="91425" spcFirstLastPara="1" rIns="91425" wrap="square" tIns="45700">
            <a:normAutofit/>
          </a:bodyPr>
          <a:lstStyle/>
          <a:p>
            <a:pPr indent="-228600" lvl="0" marL="228600" rtl="0" algn="ctr">
              <a:lnSpc>
                <a:spcPct val="90000"/>
              </a:lnSpc>
              <a:spcBef>
                <a:spcPts val="0"/>
              </a:spcBef>
              <a:spcAft>
                <a:spcPts val="0"/>
              </a:spcAft>
              <a:buClr>
                <a:schemeClr val="dk1"/>
              </a:buClr>
              <a:buSzPts val="2000"/>
              <a:buChar char="•"/>
            </a:pPr>
            <a:r>
              <a:rPr lang="pt-BR" sz="2000" u="sng">
                <a:solidFill>
                  <a:schemeClr val="hlink"/>
                </a:solidFill>
                <a:hlinkClick r:id="rId3"/>
              </a:rPr>
              <a:t>https://forms.gle/ExfRxyVqT8hPA1jx9</a:t>
            </a:r>
            <a:endParaRPr sz="2000"/>
          </a:p>
        </p:txBody>
      </p:sp>
      <p:pic>
        <p:nvPicPr>
          <p:cNvPr descr="Google forms - Free logo icons" id="438" name="Google Shape;438;p48"/>
          <p:cNvPicPr preferRelativeResize="0"/>
          <p:nvPr/>
        </p:nvPicPr>
        <p:blipFill rotWithShape="1">
          <a:blip r:embed="rId4">
            <a:alphaModFix/>
          </a:blip>
          <a:srcRect b="0" l="0" r="0" t="0"/>
          <a:stretch/>
        </p:blipFill>
        <p:spPr>
          <a:xfrm>
            <a:off x="420466" y="1690688"/>
            <a:ext cx="3233590" cy="32335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9"/>
          <p:cNvSpPr txBox="1"/>
          <p:nvPr/>
        </p:nvSpPr>
        <p:spPr>
          <a:xfrm>
            <a:off x="1431533" y="2720526"/>
            <a:ext cx="9144000" cy="102954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b="1" i="1" sz="66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Referências</a:t>
            </a:r>
            <a:endParaRPr/>
          </a:p>
        </p:txBody>
      </p:sp>
      <p:sp>
        <p:nvSpPr>
          <p:cNvPr id="449" name="Google Shape;449;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90000"/>
              </a:lnSpc>
              <a:spcBef>
                <a:spcPts val="0"/>
              </a:spcBef>
              <a:spcAft>
                <a:spcPts val="0"/>
              </a:spcAft>
              <a:buClr>
                <a:schemeClr val="dk1"/>
              </a:buClr>
              <a:buSzPct val="100000"/>
              <a:buChar char="•"/>
            </a:pPr>
            <a:r>
              <a:rPr lang="pt-BR" u="sng">
                <a:solidFill>
                  <a:schemeClr val="hlink"/>
                </a:solidFill>
                <a:hlinkClick r:id="rId3"/>
              </a:rPr>
              <a:t>https://github.com/sayakpaul/MIRNet-TFLite-TRT</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4"/>
              </a:rPr>
              <a:t>https://github.com/bhattbhavesh91/low-light-image-enhancement-tutorial</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5"/>
              </a:rPr>
              <a:t>https://github.com/sayakpaul/MIRNet-TFLite-TRT?tab=readme-ov-file</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6"/>
              </a:rPr>
              <a:t>https://github.com/soumik12345/MIRNet/?tab=readme-ov-file</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7"/>
              </a:rPr>
              <a:t>https://arxiv.org/pdf/2003.06792v2</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8"/>
              </a:rPr>
              <a:t>https://www.youtube.com/watch?v=BMza5yrwZ9s</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9"/>
              </a:rPr>
              <a:t>https://www.youtube.com/watch?v=BdJT3u71EDo</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10"/>
              </a:rPr>
              <a:t>https://keras.io/examples/vision/mirnet/</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11"/>
              </a:rPr>
              <a:t>https://colab.research.google.com/github/Rishit-dagli/MIRNet-TFJS/blob/main/MIRNet_TFJS.ipynb#scrollTo=1VEYuMMPEcQh</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12"/>
              </a:rPr>
              <a:t>https://colab.research.google.com/github/Rishit-dagli/MIRNet-TFJS/blob/main/MIRNet_Saved_Model.ipynb#scrollTo=eJTia8yDMzfp</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13"/>
              </a:rPr>
              <a:t>https://link.springer.com/chapter/10.1007/978-3-030-67070-2_24</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14"/>
              </a:rPr>
              <a:t>https://rishit-dagli.github.io/MIRNet-TFJS/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1"/>
          <p:cNvSpPr txBox="1"/>
          <p:nvPr/>
        </p:nvSpPr>
        <p:spPr>
          <a:xfrm>
            <a:off x="1431533" y="2720526"/>
            <a:ext cx="9144000" cy="102954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b="1" i="1" sz="6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Introdução</a:t>
            </a:r>
            <a:endParaRPr/>
          </a:p>
        </p:txBody>
      </p:sp>
      <p:sp>
        <p:nvSpPr>
          <p:cNvPr id="113" name="Google Shape;11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Câmeras de smartphone possui abertura pequena da câmera, por consequência frequentemente produz imagens com ruído e baixo contraste.</a:t>
            </a:r>
            <a:endParaRPr/>
          </a:p>
        </p:txBody>
      </p:sp>
      <p:pic>
        <p:nvPicPr>
          <p:cNvPr id="114" name="Google Shape;114;p16"/>
          <p:cNvPicPr preferRelativeResize="0"/>
          <p:nvPr/>
        </p:nvPicPr>
        <p:blipFill rotWithShape="1">
          <a:blip r:embed="rId3">
            <a:alphaModFix/>
          </a:blip>
          <a:srcRect b="0" l="0" r="0" t="0"/>
          <a:stretch/>
        </p:blipFill>
        <p:spPr>
          <a:xfrm>
            <a:off x="241895" y="3199699"/>
            <a:ext cx="11708209" cy="2977264"/>
          </a:xfrm>
          <a:prstGeom prst="rect">
            <a:avLst/>
          </a:prstGeom>
          <a:noFill/>
          <a:ln>
            <a:noFill/>
          </a:ln>
        </p:spPr>
      </p:pic>
      <p:sp>
        <p:nvSpPr>
          <p:cNvPr id="115" name="Google Shape;115;p16"/>
          <p:cNvSpPr txBox="1"/>
          <p:nvPr/>
        </p:nvSpPr>
        <p:spPr>
          <a:xfrm>
            <a:off x="1528430" y="6176963"/>
            <a:ext cx="8638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Ruído</a:t>
            </a:r>
            <a:endParaRPr/>
          </a:p>
        </p:txBody>
      </p:sp>
      <p:sp>
        <p:nvSpPr>
          <p:cNvPr id="116" name="Google Shape;116;p16"/>
          <p:cNvSpPr txBox="1"/>
          <p:nvPr/>
        </p:nvSpPr>
        <p:spPr>
          <a:xfrm>
            <a:off x="4147583" y="6179769"/>
            <a:ext cx="18066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Baixo contraste</a:t>
            </a:r>
            <a:endParaRPr/>
          </a:p>
        </p:txBody>
      </p:sp>
      <p:sp>
        <p:nvSpPr>
          <p:cNvPr id="117" name="Google Shape;117;p16"/>
          <p:cNvSpPr txBox="1"/>
          <p:nvPr/>
        </p:nvSpPr>
        <p:spPr>
          <a:xfrm>
            <a:off x="7542913" y="6201587"/>
            <a:ext cx="14947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Brilho baixo</a:t>
            </a:r>
            <a:endParaRPr/>
          </a:p>
        </p:txBody>
      </p:sp>
      <p:sp>
        <p:nvSpPr>
          <p:cNvPr id="118" name="Google Shape;118;p16"/>
          <p:cNvSpPr txBox="1"/>
          <p:nvPr/>
        </p:nvSpPr>
        <p:spPr>
          <a:xfrm>
            <a:off x="10182000" y="6176963"/>
            <a:ext cx="13436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Brilho alto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Fundamentação teórica</a:t>
            </a:r>
            <a:endParaRPr/>
          </a:p>
        </p:txBody>
      </p:sp>
      <p:sp>
        <p:nvSpPr>
          <p:cNvPr id="124" name="Google Shape;124;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Restauração de imagem: processo de reconstruir a imagem original a partir da imagem degradada.</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25" name="Google Shape;125;p17"/>
          <p:cNvPicPr preferRelativeResize="0"/>
          <p:nvPr/>
        </p:nvPicPr>
        <p:blipFill rotWithShape="1">
          <a:blip r:embed="rId3">
            <a:alphaModFix/>
          </a:blip>
          <a:srcRect b="0" l="0" r="0" t="0"/>
          <a:stretch/>
        </p:blipFill>
        <p:spPr>
          <a:xfrm>
            <a:off x="1519237" y="2716508"/>
            <a:ext cx="9464196" cy="2466975"/>
          </a:xfrm>
          <a:prstGeom prst="rect">
            <a:avLst/>
          </a:prstGeom>
          <a:noFill/>
          <a:ln>
            <a:noFill/>
          </a:ln>
        </p:spPr>
      </p:pic>
      <p:sp>
        <p:nvSpPr>
          <p:cNvPr id="126" name="Google Shape;126;p17"/>
          <p:cNvSpPr/>
          <p:nvPr/>
        </p:nvSpPr>
        <p:spPr>
          <a:xfrm>
            <a:off x="5060488" y="3508743"/>
            <a:ext cx="2381693" cy="88250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2000">
                <a:solidFill>
                  <a:schemeClr val="lt1"/>
                </a:solidFill>
                <a:latin typeface="Calibri"/>
                <a:ea typeface="Calibri"/>
                <a:cs typeface="Calibri"/>
                <a:sym typeface="Calibri"/>
              </a:rPr>
              <a:t>Eliminar o ruído (Denoising)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Fundamentação teórica</a:t>
            </a:r>
            <a:endParaRPr/>
          </a:p>
        </p:txBody>
      </p:sp>
      <p:sp>
        <p:nvSpPr>
          <p:cNvPr id="132" name="Google Shape;132;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Restauração de imagem: processo de reconstruir a imagem original a partir da imagem degradada.</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33" name="Google Shape;133;p18"/>
          <p:cNvPicPr preferRelativeResize="0"/>
          <p:nvPr/>
        </p:nvPicPr>
        <p:blipFill rotWithShape="1">
          <a:blip r:embed="rId3">
            <a:alphaModFix/>
          </a:blip>
          <a:srcRect b="0" l="0" r="0" t="0"/>
          <a:stretch/>
        </p:blipFill>
        <p:spPr>
          <a:xfrm>
            <a:off x="1504950" y="2767806"/>
            <a:ext cx="9182100" cy="2466975"/>
          </a:xfrm>
          <a:prstGeom prst="rect">
            <a:avLst/>
          </a:prstGeom>
          <a:noFill/>
          <a:ln>
            <a:noFill/>
          </a:ln>
        </p:spPr>
      </p:pic>
      <p:sp>
        <p:nvSpPr>
          <p:cNvPr id="134" name="Google Shape;134;p18"/>
          <p:cNvSpPr/>
          <p:nvPr/>
        </p:nvSpPr>
        <p:spPr>
          <a:xfrm>
            <a:off x="4905153" y="3560041"/>
            <a:ext cx="2381693" cy="88250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2000">
                <a:solidFill>
                  <a:schemeClr val="lt1"/>
                </a:solidFill>
                <a:latin typeface="Calibri"/>
                <a:ea typeface="Calibri"/>
                <a:cs typeface="Calibri"/>
                <a:sym typeface="Calibri"/>
              </a:rPr>
              <a:t>Alta resolução </a:t>
            </a:r>
            <a:br>
              <a:rPr lang="pt-BR" sz="2000">
                <a:solidFill>
                  <a:schemeClr val="lt1"/>
                </a:solidFill>
                <a:latin typeface="Calibri"/>
                <a:ea typeface="Calibri"/>
                <a:cs typeface="Calibri"/>
                <a:sym typeface="Calibri"/>
              </a:rPr>
            </a:br>
            <a:r>
              <a:rPr lang="pt-BR" sz="2000">
                <a:solidFill>
                  <a:schemeClr val="lt1"/>
                </a:solidFill>
                <a:latin typeface="Calibri"/>
                <a:ea typeface="Calibri"/>
                <a:cs typeface="Calibri"/>
                <a:sym typeface="Calibri"/>
              </a:rPr>
              <a:t>(Super Resolution</a:t>
            </a:r>
            <a:r>
              <a:rPr lang="pt-BR" sz="1800">
                <a:solidFill>
                  <a:schemeClr val="lt1"/>
                </a:solidFill>
                <a:latin typeface="Calibri"/>
                <a:ea typeface="Calibri"/>
                <a:cs typeface="Calibri"/>
                <a:sym typeface="Calibri"/>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Fundamentação teórica</a:t>
            </a:r>
            <a:endParaRPr/>
          </a:p>
        </p:txBody>
      </p:sp>
      <p:sp>
        <p:nvSpPr>
          <p:cNvPr id="140" name="Google Shape;140;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Aprimoramento da imagem: Procedimento para melhorar a qualidade visual das imagens, com ajustes de cores e contraste.</a:t>
            </a:r>
            <a:endParaRPr/>
          </a:p>
        </p:txBody>
      </p:sp>
      <p:pic>
        <p:nvPicPr>
          <p:cNvPr id="141" name="Google Shape;141;p19"/>
          <p:cNvPicPr preferRelativeResize="0"/>
          <p:nvPr/>
        </p:nvPicPr>
        <p:blipFill rotWithShape="1">
          <a:blip r:embed="rId3">
            <a:alphaModFix/>
          </a:blip>
          <a:srcRect b="0" l="0" r="0" t="0"/>
          <a:stretch/>
        </p:blipFill>
        <p:spPr>
          <a:xfrm>
            <a:off x="781050" y="2939256"/>
            <a:ext cx="10629900" cy="2124075"/>
          </a:xfrm>
          <a:prstGeom prst="rect">
            <a:avLst/>
          </a:prstGeom>
          <a:noFill/>
          <a:ln>
            <a:noFill/>
          </a:ln>
        </p:spPr>
      </p:pic>
      <p:sp>
        <p:nvSpPr>
          <p:cNvPr id="142" name="Google Shape;142;p19"/>
          <p:cNvSpPr/>
          <p:nvPr/>
        </p:nvSpPr>
        <p:spPr>
          <a:xfrm>
            <a:off x="4805916" y="3560041"/>
            <a:ext cx="2573079" cy="88250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2000">
                <a:solidFill>
                  <a:schemeClr val="lt1"/>
                </a:solidFill>
                <a:latin typeface="Calibri"/>
                <a:ea typeface="Calibri"/>
                <a:cs typeface="Calibri"/>
                <a:sym typeface="Calibri"/>
              </a:rPr>
              <a:t>Aprimoramento</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148" name="Google Shape;148;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pt-BR"/>
              <a:t>Redes neurais convolucionais (</a:t>
            </a:r>
            <a:r>
              <a:rPr b="1" lang="pt-BR"/>
              <a:t>CNNs</a:t>
            </a:r>
            <a:r>
              <a:rPr lang="pt-BR"/>
              <a:t>) são bastante efetivas para restauração e aprimoramento de imagens e vídeos.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b="1" lang="pt-BR"/>
              <a:t>CNNs </a:t>
            </a:r>
            <a:r>
              <a:rPr lang="pt-BR"/>
              <a:t>possui capacidade forte para aprendizado de grandes escalas de datasets como COCO, ImageNet.</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154" name="Google Shape;154;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pt-BR"/>
              <a:t>projeto de rede em escala única (alta resolução)</a:t>
            </a:r>
            <a:endParaRPr/>
          </a:p>
          <a:p>
            <a:pPr indent="-50800" lvl="0" marL="228600" rtl="0" algn="l">
              <a:lnSpc>
                <a:spcPct val="90000"/>
              </a:lnSpc>
              <a:spcBef>
                <a:spcPts val="1000"/>
              </a:spcBef>
              <a:spcAft>
                <a:spcPts val="0"/>
              </a:spcAft>
              <a:buClr>
                <a:schemeClr val="dk1"/>
              </a:buClr>
              <a:buSzPts val="2800"/>
              <a:buNone/>
            </a:pPr>
            <a:r>
              <a:t/>
            </a:r>
            <a:endParaRPr b="1"/>
          </a:p>
          <a:p>
            <a:pPr indent="-50800" lvl="0" marL="228600" rtl="0" algn="l">
              <a:lnSpc>
                <a:spcPct val="90000"/>
              </a:lnSpc>
              <a:spcBef>
                <a:spcPts val="1000"/>
              </a:spcBef>
              <a:spcAft>
                <a:spcPts val="0"/>
              </a:spcAft>
              <a:buClr>
                <a:schemeClr val="dk1"/>
              </a:buClr>
              <a:buSzPts val="2800"/>
              <a:buNone/>
            </a:pPr>
            <a:r>
              <a:t/>
            </a:r>
            <a:endParaRPr b="1"/>
          </a:p>
          <a:p>
            <a:pPr indent="-50800" lvl="0" marL="228600" rtl="0" algn="l">
              <a:lnSpc>
                <a:spcPct val="90000"/>
              </a:lnSpc>
              <a:spcBef>
                <a:spcPts val="1000"/>
              </a:spcBef>
              <a:spcAft>
                <a:spcPts val="0"/>
              </a:spcAft>
              <a:buClr>
                <a:schemeClr val="dk1"/>
              </a:buClr>
              <a:buSzPts val="2800"/>
              <a:buNone/>
            </a:pPr>
            <a:r>
              <a:t/>
            </a:r>
            <a:endParaRPr b="1"/>
          </a:p>
          <a:p>
            <a:pPr indent="-50800" lvl="0" marL="228600" rtl="0" algn="l">
              <a:lnSpc>
                <a:spcPct val="90000"/>
              </a:lnSpc>
              <a:spcBef>
                <a:spcPts val="1000"/>
              </a:spcBef>
              <a:spcAft>
                <a:spcPts val="0"/>
              </a:spcAft>
              <a:buClr>
                <a:schemeClr val="dk1"/>
              </a:buClr>
              <a:buSzPts val="2800"/>
              <a:buNone/>
            </a:pPr>
            <a:r>
              <a:t/>
            </a:r>
            <a:endParaRPr b="1"/>
          </a:p>
          <a:p>
            <a:pPr indent="-228600" lvl="0" marL="228600" rtl="0" algn="l">
              <a:lnSpc>
                <a:spcPct val="90000"/>
              </a:lnSpc>
              <a:spcBef>
                <a:spcPts val="1000"/>
              </a:spcBef>
              <a:spcAft>
                <a:spcPts val="0"/>
              </a:spcAft>
              <a:buClr>
                <a:schemeClr val="dk1"/>
              </a:buClr>
              <a:buSzPts val="2800"/>
              <a:buChar char="•"/>
            </a:pPr>
            <a:r>
              <a:rPr b="1" lang="pt-BR"/>
              <a:t>Encode-Decoder (Downsampling and Upsamplig)</a:t>
            </a:r>
            <a:endParaRPr/>
          </a:p>
          <a:p>
            <a:pPr indent="-50800" lvl="0" marL="228600" rtl="0" algn="l">
              <a:lnSpc>
                <a:spcPct val="90000"/>
              </a:lnSpc>
              <a:spcBef>
                <a:spcPts val="1000"/>
              </a:spcBef>
              <a:spcAft>
                <a:spcPts val="0"/>
              </a:spcAft>
              <a:buClr>
                <a:schemeClr val="dk1"/>
              </a:buClr>
              <a:buSzPts val="2800"/>
              <a:buNone/>
            </a:pPr>
            <a:r>
              <a:t/>
            </a:r>
            <a:endParaRPr b="1"/>
          </a:p>
        </p:txBody>
      </p:sp>
      <p:sp>
        <p:nvSpPr>
          <p:cNvPr id="155" name="Google Shape;155;p21"/>
          <p:cNvSpPr/>
          <p:nvPr/>
        </p:nvSpPr>
        <p:spPr>
          <a:xfrm>
            <a:off x="2931489" y="2579849"/>
            <a:ext cx="1034902" cy="113423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21"/>
          <p:cNvSpPr/>
          <p:nvPr/>
        </p:nvSpPr>
        <p:spPr>
          <a:xfrm>
            <a:off x="3530457" y="2562036"/>
            <a:ext cx="1034902" cy="113423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21"/>
          <p:cNvSpPr/>
          <p:nvPr/>
        </p:nvSpPr>
        <p:spPr>
          <a:xfrm>
            <a:off x="4253471" y="2562036"/>
            <a:ext cx="1034902" cy="113423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21"/>
          <p:cNvSpPr/>
          <p:nvPr/>
        </p:nvSpPr>
        <p:spPr>
          <a:xfrm>
            <a:off x="5368560" y="2562036"/>
            <a:ext cx="1034902" cy="113423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21"/>
          <p:cNvSpPr txBox="1"/>
          <p:nvPr/>
        </p:nvSpPr>
        <p:spPr>
          <a:xfrm>
            <a:off x="5037164" y="2723639"/>
            <a:ext cx="70087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4000">
                <a:solidFill>
                  <a:schemeClr val="dk1"/>
                </a:solidFill>
                <a:latin typeface="Calibri"/>
                <a:ea typeface="Calibri"/>
                <a:cs typeface="Calibri"/>
                <a:sym typeface="Calibri"/>
              </a:rPr>
              <a:t>...</a:t>
            </a:r>
            <a:endParaRPr/>
          </a:p>
        </p:txBody>
      </p:sp>
      <p:sp>
        <p:nvSpPr>
          <p:cNvPr id="160" name="Google Shape;160;p21"/>
          <p:cNvSpPr/>
          <p:nvPr/>
        </p:nvSpPr>
        <p:spPr>
          <a:xfrm>
            <a:off x="2330302" y="3195464"/>
            <a:ext cx="648586" cy="236061"/>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21"/>
          <p:cNvSpPr/>
          <p:nvPr/>
        </p:nvSpPr>
        <p:spPr>
          <a:xfrm>
            <a:off x="6209842" y="3150205"/>
            <a:ext cx="794779" cy="281320"/>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 name="Google Shape;162;p21"/>
          <p:cNvSpPr/>
          <p:nvPr/>
        </p:nvSpPr>
        <p:spPr>
          <a:xfrm>
            <a:off x="1313054" y="5022860"/>
            <a:ext cx="1034902" cy="113423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21"/>
          <p:cNvSpPr/>
          <p:nvPr/>
        </p:nvSpPr>
        <p:spPr>
          <a:xfrm>
            <a:off x="2025435" y="5186756"/>
            <a:ext cx="875861" cy="80090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21"/>
          <p:cNvSpPr/>
          <p:nvPr/>
        </p:nvSpPr>
        <p:spPr>
          <a:xfrm>
            <a:off x="2784992" y="5404992"/>
            <a:ext cx="723014" cy="512525"/>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21"/>
          <p:cNvSpPr txBox="1"/>
          <p:nvPr/>
        </p:nvSpPr>
        <p:spPr>
          <a:xfrm>
            <a:off x="3383960" y="5233265"/>
            <a:ext cx="70087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4000">
                <a:solidFill>
                  <a:schemeClr val="dk1"/>
                </a:solidFill>
                <a:latin typeface="Calibri"/>
                <a:ea typeface="Calibri"/>
                <a:cs typeface="Calibri"/>
                <a:sym typeface="Calibri"/>
              </a:rPr>
              <a:t>...</a:t>
            </a:r>
            <a:endParaRPr/>
          </a:p>
        </p:txBody>
      </p:sp>
      <p:sp>
        <p:nvSpPr>
          <p:cNvPr id="166" name="Google Shape;166;p21"/>
          <p:cNvSpPr/>
          <p:nvPr/>
        </p:nvSpPr>
        <p:spPr>
          <a:xfrm>
            <a:off x="632571" y="5469176"/>
            <a:ext cx="648586" cy="236061"/>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21"/>
          <p:cNvSpPr/>
          <p:nvPr/>
        </p:nvSpPr>
        <p:spPr>
          <a:xfrm>
            <a:off x="3844483" y="5404991"/>
            <a:ext cx="723014" cy="512525"/>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21"/>
          <p:cNvSpPr/>
          <p:nvPr/>
        </p:nvSpPr>
        <p:spPr>
          <a:xfrm>
            <a:off x="4475556" y="5260801"/>
            <a:ext cx="875861" cy="80090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21"/>
          <p:cNvSpPr/>
          <p:nvPr/>
        </p:nvSpPr>
        <p:spPr>
          <a:xfrm>
            <a:off x="5177531" y="5094135"/>
            <a:ext cx="1034902" cy="113423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21"/>
          <p:cNvSpPr/>
          <p:nvPr/>
        </p:nvSpPr>
        <p:spPr>
          <a:xfrm>
            <a:off x="6209842" y="5571971"/>
            <a:ext cx="794779" cy="281320"/>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21"/>
          <p:cNvSpPr/>
          <p:nvPr/>
        </p:nvSpPr>
        <p:spPr>
          <a:xfrm>
            <a:off x="7243429" y="2630321"/>
            <a:ext cx="670738" cy="588169"/>
          </a:xfrm>
          <a:prstGeom prst="mathMultiply">
            <a:avLst>
              <a:gd fmla="val 23520" name="adj1"/>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21"/>
          <p:cNvSpPr txBox="1"/>
          <p:nvPr/>
        </p:nvSpPr>
        <p:spPr>
          <a:xfrm>
            <a:off x="7809155" y="2612508"/>
            <a:ext cx="280699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Downsamplig, precisão semântica.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pt-BR" sz="1800">
                <a:solidFill>
                  <a:schemeClr val="dk1"/>
                </a:solidFill>
                <a:latin typeface="Calibri"/>
                <a:ea typeface="Calibri"/>
                <a:cs typeface="Calibri"/>
                <a:sym typeface="Calibri"/>
              </a:rPr>
              <a:t>Precisão espacial.</a:t>
            </a:r>
            <a:endParaRPr/>
          </a:p>
        </p:txBody>
      </p:sp>
      <p:sp>
        <p:nvSpPr>
          <p:cNvPr id="173" name="Google Shape;173;p21"/>
          <p:cNvSpPr/>
          <p:nvPr/>
        </p:nvSpPr>
        <p:spPr>
          <a:xfrm>
            <a:off x="7243429" y="5045852"/>
            <a:ext cx="670738" cy="588169"/>
          </a:xfrm>
          <a:prstGeom prst="mathMultiply">
            <a:avLst>
              <a:gd fmla="val 23520" name="adj1"/>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21"/>
          <p:cNvSpPr txBox="1"/>
          <p:nvPr/>
        </p:nvSpPr>
        <p:spPr>
          <a:xfrm>
            <a:off x="7847337" y="5143034"/>
            <a:ext cx="280699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Precisão espacial.</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pt-BR" sz="1800">
                <a:solidFill>
                  <a:schemeClr val="dk1"/>
                </a:solidFill>
                <a:latin typeface="Calibri"/>
                <a:ea typeface="Calibri"/>
                <a:cs typeface="Calibri"/>
                <a:sym typeface="Calibri"/>
              </a:rPr>
              <a:t>Downsamplig, precisão semântica.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21"/>
          <p:cNvSpPr/>
          <p:nvPr/>
        </p:nvSpPr>
        <p:spPr>
          <a:xfrm rot="-8625417">
            <a:off x="7256670" y="5744571"/>
            <a:ext cx="498587" cy="217441"/>
          </a:xfrm>
          <a:prstGeom prst="halfFrame">
            <a:avLst>
              <a:gd fmla="val 33333" name="adj1"/>
              <a:gd fmla="val 33333" name="adj2"/>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21"/>
          <p:cNvSpPr/>
          <p:nvPr/>
        </p:nvSpPr>
        <p:spPr>
          <a:xfrm rot="-8625417">
            <a:off x="7256669" y="3406942"/>
            <a:ext cx="498587" cy="217441"/>
          </a:xfrm>
          <a:prstGeom prst="halfFrame">
            <a:avLst>
              <a:gd fmla="val 33333" name="adj1"/>
              <a:gd fmla="val 33333" name="adj2"/>
            </a:avLst>
          </a:prstGeom>
          <a:solidFill>
            <a:srgbClr val="00B050"/>
          </a:solid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